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p:sldMasterIdLst>
    <p:sldMasterId id="2147483648" r:id="rId1"/>
  </p:sldMasterIdLst>
  <p:notesMasterIdLst>
    <p:notesMasterId r:id="rId3"/>
  </p:notesMasterIdLst>
  <p:handoutMasterIdLst>
    <p:handoutMasterId r:id="rId4"/>
  </p:handoutMasterIdLst>
  <p:sldIdLst>
    <p:sldId id="256" r:id="rId2"/>
  </p:sldIdLst>
  <p:sldSz cx="43891200" cy="32918400"/>
  <p:notesSz cx="9239250" cy="11982450"/>
  <p:embeddedFontLst>
    <p:embeddedFont>
      <p:font typeface="Cambria Math" panose="02040503050406030204" pitchFamily="18" charset="0"/>
      <p:regular r:id="rId5"/>
    </p:embeddedFont>
    <p:embeddedFont>
      <p:font typeface="Georgia" panose="02040502050405020303" pitchFamily="18" charset="0"/>
      <p:regular r:id="rId6"/>
      <p:bold r:id="rId6"/>
      <p:italic r:id="rId6"/>
      <p:boldItalic r:id="rId6"/>
    </p:embeddedFont>
  </p:embeddedFontLst>
  <p:custDataLst>
    <p:tags r:id="rId7"/>
  </p:custDataLst>
  <p:defaultTextStyle>
    <a:defPPr>
      <a:defRPr lang="en-US"/>
    </a:defPPr>
    <a:lvl1pPr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5pPr>
    <a:lvl6pPr marL="22860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6pPr>
    <a:lvl7pPr marL="27432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7pPr>
    <a:lvl8pPr marL="32004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8pPr>
    <a:lvl9pPr marL="3657600" algn="l" defTabSz="914400" rtl="0" eaLnBrk="1" latinLnBrk="0" hangingPunct="1">
      <a:defRPr sz="2400" kern="1200">
        <a:solidFill>
          <a:schemeClr val="tx1"/>
        </a:solidFill>
        <a:effectLst>
          <a:outerShdw blurRad="38100" dist="38100" dir="2700000" algn="tl">
            <a:srgbClr val="000000">
              <a:alpha val="43137"/>
            </a:srgbClr>
          </a:outerShdw>
        </a:effectLst>
        <a:latin typeface="Times New Roman" pitchFamily="18" charset="0"/>
        <a:ea typeface="+mn-ea"/>
        <a:cs typeface="+mn-cs"/>
      </a:defRPr>
    </a:lvl9pPr>
  </p:defaultTextStyle>
  <p:extLst>
    <p:ext uri="{EFAFB233-063F-42B5-8137-9DF3F51BA10A}">
      <p15:sldGuideLst xmlns:p15="http://schemas.microsoft.com/office/powerpoint/2012/main">
        <p15:guide id="1" orient="horz" pos="11088">
          <p15:clr>
            <a:srgbClr val="A4A3A4"/>
          </p15:clr>
        </p15:guide>
        <p15:guide id="2" pos="13440">
          <p15:clr>
            <a:srgbClr val="A4A3A4"/>
          </p15:clr>
        </p15:guide>
      </p15:sldGuideLst>
    </p:ext>
    <p:ext uri="{2D200454-40CA-4A62-9FC3-DE9A4176ACB9}">
      <p15:notesGuideLst xmlns:p15="http://schemas.microsoft.com/office/powerpoint/2012/main">
        <p15:guide id="1" orient="horz" pos="3774">
          <p15:clr>
            <a:srgbClr val="A4A3A4"/>
          </p15:clr>
        </p15:guide>
        <p15:guide id="2" pos="2909">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4F93"/>
    <a:srgbClr val="7C5393"/>
    <a:srgbClr val="2D7189"/>
    <a:srgbClr val="378B9F"/>
    <a:srgbClr val="3684A0"/>
    <a:srgbClr val="2E5112"/>
    <a:srgbClr val="1A9000"/>
    <a:srgbClr val="5B4D7F"/>
    <a:srgbClr val="3A749C"/>
    <a:srgbClr val="5067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3654" autoAdjust="0"/>
  </p:normalViewPr>
  <p:slideViewPr>
    <p:cSldViewPr>
      <p:cViewPr varScale="1">
        <p:scale>
          <a:sx n="22" d="100"/>
          <a:sy n="22" d="100"/>
        </p:scale>
        <p:origin x="2856" y="336"/>
      </p:cViewPr>
      <p:guideLst>
        <p:guide orient="horz" pos="11088"/>
        <p:guide pos="1344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73" d="100"/>
          <a:sy n="73" d="100"/>
        </p:scale>
        <p:origin x="3984" y="72"/>
      </p:cViewPr>
      <p:guideLst>
        <p:guide orient="horz" pos="3774"/>
        <p:guide pos="2909"/>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tags" Target="tags/tag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NULL"/><Relationship Id="rId11" Type="http://schemas.openxmlformats.org/officeDocument/2006/relationships/tableStyles" Target="tableStyles.xml"/><Relationship Id="rId5" Type="http://schemas.openxmlformats.org/officeDocument/2006/relationships/font" Target="fonts/font1.fntdata"/><Relationship Id="rId10" Type="http://schemas.openxmlformats.org/officeDocument/2006/relationships/theme" Target="theme/theme1.xml"/><Relationship Id="rId4" Type="http://schemas.openxmlformats.org/officeDocument/2006/relationships/handoutMaster" Target="handoutMasters/handout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46" name="Rectangle 2"/>
          <p:cNvSpPr>
            <a:spLocks noGrp="1" noChangeArrowheads="1"/>
          </p:cNvSpPr>
          <p:nvPr>
            <p:ph type="hdr" sz="quarter"/>
          </p:nvPr>
        </p:nvSpPr>
        <p:spPr bwMode="auto">
          <a:xfrm>
            <a:off x="0" y="0"/>
            <a:ext cx="4002088" cy="5984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t" anchorCtr="0" compatLnSpc="1">
            <a:prstTxWarp prst="textNoShape">
              <a:avLst/>
            </a:prstTxWarp>
          </a:bodyPr>
          <a:lstStyle>
            <a:defPPr>
              <a:defRPr kern="1200" smtId="4294967295"/>
            </a:defPPr>
            <a:lvl1pPr defTabSz="1149350">
              <a:defRPr sz="1500"/>
            </a:lvl1pPr>
          </a:lstStyle>
          <a:p>
            <a:endParaRPr lang="en-US" altLang="zh-CN"/>
          </a:p>
        </p:txBody>
      </p:sp>
      <p:sp>
        <p:nvSpPr>
          <p:cNvPr id="6147" name="Rectangle 3"/>
          <p:cNvSpPr>
            <a:spLocks noGrp="1" noChangeArrowheads="1"/>
          </p:cNvSpPr>
          <p:nvPr>
            <p:ph type="dt" sz="quarter" idx="1"/>
          </p:nvPr>
        </p:nvSpPr>
        <p:spPr bwMode="auto">
          <a:xfrm>
            <a:off x="5235575" y="0"/>
            <a:ext cx="4002088" cy="5984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t" anchorCtr="0" compatLnSpc="1">
            <a:prstTxWarp prst="textNoShape">
              <a:avLst/>
            </a:prstTxWarp>
          </a:bodyPr>
          <a:lstStyle>
            <a:defPPr>
              <a:defRPr kern="1200" smtId="4294967295"/>
            </a:defPPr>
            <a:lvl1pPr algn="r" defTabSz="1149350">
              <a:defRPr sz="1500"/>
            </a:lvl1pPr>
          </a:lstStyle>
          <a:p>
            <a:endParaRPr lang="en-US" altLang="zh-CN"/>
          </a:p>
        </p:txBody>
      </p:sp>
      <p:sp>
        <p:nvSpPr>
          <p:cNvPr id="6148" name="Rectangle 4"/>
          <p:cNvSpPr>
            <a:spLocks noGrp="1" noChangeArrowheads="1"/>
          </p:cNvSpPr>
          <p:nvPr>
            <p:ph type="ftr" sz="quarter" idx="2"/>
          </p:nvPr>
        </p:nvSpPr>
        <p:spPr bwMode="auto">
          <a:xfrm>
            <a:off x="0" y="11380788"/>
            <a:ext cx="4002088" cy="600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b" anchorCtr="0" compatLnSpc="1">
            <a:prstTxWarp prst="textNoShape">
              <a:avLst/>
            </a:prstTxWarp>
          </a:bodyPr>
          <a:lstStyle>
            <a:defPPr>
              <a:defRPr kern="1200" smtId="4294967295"/>
            </a:defPPr>
            <a:lvl1pPr defTabSz="1149350">
              <a:defRPr sz="1500"/>
            </a:lvl1pPr>
          </a:lstStyle>
          <a:p>
            <a:endParaRPr lang="en-US" altLang="zh-CN"/>
          </a:p>
        </p:txBody>
      </p:sp>
      <p:sp>
        <p:nvSpPr>
          <p:cNvPr id="6149" name="Rectangle 5"/>
          <p:cNvSpPr>
            <a:spLocks noGrp="1" noChangeArrowheads="1"/>
          </p:cNvSpPr>
          <p:nvPr>
            <p:ph type="sldNum" sz="quarter" idx="3"/>
          </p:nvPr>
        </p:nvSpPr>
        <p:spPr bwMode="auto">
          <a:xfrm>
            <a:off x="5235575" y="11380788"/>
            <a:ext cx="4002088" cy="600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84" tIns="57492" rIns="114984" bIns="57492" anchor="b" anchorCtr="0" compatLnSpc="1">
            <a:prstTxWarp prst="textNoShape">
              <a:avLst/>
            </a:prstTxWarp>
          </a:bodyPr>
          <a:lstStyle>
            <a:defPPr>
              <a:defRPr kern="1200" smtId="4294967295"/>
            </a:defPPr>
            <a:lvl1pPr algn="r" defTabSz="1149350">
              <a:defRPr sz="1500"/>
            </a:lvl1pPr>
          </a:lstStyle>
          <a:p>
            <a:fld id="{56A6134A-9986-4884-ADAB-C57241D32564}" type="slidenum">
              <a:rPr lang="zh-CN" altLang="en-US"/>
              <a:t>‹#›</a:t>
            </a:fld>
            <a:endParaRPr lang="en-US" altLang="zh-CN"/>
          </a:p>
        </p:txBody>
      </p:sp>
    </p:spTree>
    <p:extLst>
      <p:ext uri="{BB962C8B-B14F-4D97-AF65-F5344CB8AC3E}">
        <p14:creationId xmlns:p14="http://schemas.microsoft.com/office/powerpoint/2010/main" val="93486272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png>
</file>

<file path=ppt/media/image5.png>
</file>

<file path=ppt/media/image6.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3983038" cy="592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t" anchorCtr="0" compatLnSpc="1">
            <a:prstTxWarp prst="textNoShape">
              <a:avLst/>
            </a:prstTxWarp>
          </a:bodyPr>
          <a:lstStyle>
            <a:defPPr>
              <a:defRPr kern="1200" smtId="4294967295"/>
            </a:defPPr>
            <a:lvl1pPr defTabSz="1149350">
              <a:defRPr sz="1500"/>
            </a:lvl1pPr>
          </a:lstStyle>
          <a:p>
            <a:endParaRPr lang="en-US" altLang="zh-CN"/>
          </a:p>
        </p:txBody>
      </p:sp>
      <p:sp>
        <p:nvSpPr>
          <p:cNvPr id="4099" name="Rectangle 3"/>
          <p:cNvSpPr>
            <a:spLocks noGrp="1" noChangeArrowheads="1"/>
          </p:cNvSpPr>
          <p:nvPr>
            <p:ph type="dt" idx="1"/>
          </p:nvPr>
        </p:nvSpPr>
        <p:spPr bwMode="auto">
          <a:xfrm>
            <a:off x="5241925" y="0"/>
            <a:ext cx="3983038" cy="5921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t" anchorCtr="0" compatLnSpc="1">
            <a:prstTxWarp prst="textNoShape">
              <a:avLst/>
            </a:prstTxWarp>
          </a:bodyPr>
          <a:lstStyle>
            <a:defPPr>
              <a:defRPr kern="1200" smtId="4294967295"/>
            </a:defPPr>
            <a:lvl1pPr algn="r" defTabSz="1149350">
              <a:defRPr sz="1500"/>
            </a:lvl1pPr>
          </a:lstStyle>
          <a:p>
            <a:endParaRPr lang="en-US" altLang="zh-CN"/>
          </a:p>
        </p:txBody>
      </p:sp>
      <p:sp>
        <p:nvSpPr>
          <p:cNvPr id="2052" name="Rectangle 4"/>
          <p:cNvSpPr>
            <a:spLocks noGrp="1" noRot="1" noChangeAspect="1" noChangeArrowheads="1" noTextEdit="1"/>
          </p:cNvSpPr>
          <p:nvPr>
            <p:ph type="sldImg" idx="2"/>
          </p:nvPr>
        </p:nvSpPr>
        <p:spPr bwMode="auto">
          <a:xfrm>
            <a:off x="1582738" y="889000"/>
            <a:ext cx="6059487" cy="4545013"/>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4101" name="Rectangle 5"/>
          <p:cNvSpPr>
            <a:spLocks noGrp="1" noChangeArrowheads="1"/>
          </p:cNvSpPr>
          <p:nvPr>
            <p:ph type="body" sz="quarter" idx="3"/>
          </p:nvPr>
        </p:nvSpPr>
        <p:spPr bwMode="auto">
          <a:xfrm>
            <a:off x="1257300" y="5732463"/>
            <a:ext cx="6708775" cy="5335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t" anchorCtr="0" compatLnSpc="1">
            <a:prstTxWarp prst="textNoShape">
              <a:avLst/>
            </a:prstTxWarp>
          </a:bodyPr>
          <a:lstStyle>
            <a:defPPr>
              <a:defRPr kern="1200" smtId="4294967295"/>
            </a:defP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4102" name="Rectangle 6"/>
          <p:cNvSpPr>
            <a:spLocks noGrp="1" noChangeArrowheads="1"/>
          </p:cNvSpPr>
          <p:nvPr>
            <p:ph type="ftr" sz="quarter" idx="4"/>
          </p:nvPr>
        </p:nvSpPr>
        <p:spPr bwMode="auto">
          <a:xfrm>
            <a:off x="0" y="11363325"/>
            <a:ext cx="3983038" cy="593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b" anchorCtr="0" compatLnSpc="1">
            <a:prstTxWarp prst="textNoShape">
              <a:avLst/>
            </a:prstTxWarp>
          </a:bodyPr>
          <a:lstStyle>
            <a:defPPr>
              <a:defRPr kern="1200" smtId="4294967295"/>
            </a:defPPr>
            <a:lvl1pPr defTabSz="1149350">
              <a:defRPr sz="1500"/>
            </a:lvl1pPr>
          </a:lstStyle>
          <a:p>
            <a:endParaRPr lang="en-US" altLang="zh-CN"/>
          </a:p>
        </p:txBody>
      </p:sp>
      <p:sp>
        <p:nvSpPr>
          <p:cNvPr id="4103" name="Rectangle 7"/>
          <p:cNvSpPr>
            <a:spLocks noGrp="1" noChangeArrowheads="1"/>
          </p:cNvSpPr>
          <p:nvPr>
            <p:ph type="sldNum" sz="quarter" idx="5"/>
          </p:nvPr>
        </p:nvSpPr>
        <p:spPr bwMode="auto">
          <a:xfrm>
            <a:off x="5241925" y="11363325"/>
            <a:ext cx="3983038" cy="5937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14976" tIns="57487" rIns="114976" bIns="57487" anchor="b" anchorCtr="0" compatLnSpc="1">
            <a:prstTxWarp prst="textNoShape">
              <a:avLst/>
            </a:prstTxWarp>
          </a:bodyPr>
          <a:lstStyle>
            <a:defPPr>
              <a:defRPr kern="1200" smtId="4294967295"/>
            </a:defPPr>
            <a:lvl1pPr algn="r" defTabSz="1149350">
              <a:defRPr sz="1500"/>
            </a:lvl1pPr>
          </a:lstStyle>
          <a:p>
            <a:fld id="{23124DF2-DDA8-402F-81DD-AC1D1E5694AB}" type="slidenum">
              <a:rPr lang="zh-CN" altLang="en-US"/>
              <a:t>‹#›</a:t>
            </a:fld>
            <a:endParaRPr lang="en-US" altLang="zh-CN"/>
          </a:p>
        </p:txBody>
      </p:sp>
    </p:spTree>
    <p:extLst>
      <p:ext uri="{BB962C8B-B14F-4D97-AF65-F5344CB8AC3E}">
        <p14:creationId xmlns:p14="http://schemas.microsoft.com/office/powerpoint/2010/main" val="190401942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7"/>
          <p:cNvSpPr>
            <a:spLocks noGrp="1" noChangeArrowheads="1"/>
          </p:cNvSpPr>
          <p:nvPr>
            <p:ph type="sldNum" sz="quarter" idx="5"/>
          </p:nvPr>
        </p:nvSpPr>
        <p:spPr>
          <a:noFill/>
        </p:spPr>
        <p:txBody>
          <a:bodyPr/>
          <a:lstStyle>
            <a:defPPr>
              <a:defRPr kern="1200" smtId="4294967295"/>
            </a:defPPr>
            <a:lvl1pPr defTabSz="1149350">
              <a:defRPr sz="2400">
                <a:solidFill>
                  <a:schemeClr val="tx1"/>
                </a:solidFill>
                <a:latin typeface="Times New Roman" pitchFamily="18" charset="0"/>
              </a:defRPr>
            </a:lvl1pPr>
            <a:lvl2pPr marL="742950" indent="-285750" defTabSz="1149350">
              <a:defRPr sz="2400">
                <a:solidFill>
                  <a:schemeClr val="tx1"/>
                </a:solidFill>
                <a:latin typeface="Times New Roman" pitchFamily="18" charset="0"/>
              </a:defRPr>
            </a:lvl2pPr>
            <a:lvl3pPr marL="1143000" indent="-228600" defTabSz="1149350">
              <a:defRPr sz="2400">
                <a:solidFill>
                  <a:schemeClr val="tx1"/>
                </a:solidFill>
                <a:latin typeface="Times New Roman" pitchFamily="18" charset="0"/>
              </a:defRPr>
            </a:lvl3pPr>
            <a:lvl4pPr marL="1600200" indent="-228600" defTabSz="1149350">
              <a:defRPr sz="2400">
                <a:solidFill>
                  <a:schemeClr val="tx1"/>
                </a:solidFill>
                <a:latin typeface="Times New Roman" pitchFamily="18" charset="0"/>
              </a:defRPr>
            </a:lvl4pPr>
            <a:lvl5pPr marL="2057400" indent="-228600" defTabSz="1149350">
              <a:defRPr sz="2400">
                <a:solidFill>
                  <a:schemeClr val="tx1"/>
                </a:solidFill>
                <a:latin typeface="Times New Roman" pitchFamily="18" charset="0"/>
              </a:defRPr>
            </a:lvl5pPr>
            <a:lvl6pPr marL="2514600" indent="-228600" defTabSz="1149350" eaLnBrk="0" fontAlgn="base" hangingPunct="0">
              <a:spcBef>
                <a:spcPct val="0"/>
              </a:spcBef>
              <a:spcAft>
                <a:spcPct val="0"/>
              </a:spcAft>
              <a:defRPr sz="2400">
                <a:solidFill>
                  <a:schemeClr val="tx1"/>
                </a:solidFill>
                <a:latin typeface="Times New Roman" pitchFamily="18" charset="0"/>
              </a:defRPr>
            </a:lvl6pPr>
            <a:lvl7pPr marL="2971800" indent="-228600" defTabSz="1149350" eaLnBrk="0" fontAlgn="base" hangingPunct="0">
              <a:spcBef>
                <a:spcPct val="0"/>
              </a:spcBef>
              <a:spcAft>
                <a:spcPct val="0"/>
              </a:spcAft>
              <a:defRPr sz="2400">
                <a:solidFill>
                  <a:schemeClr val="tx1"/>
                </a:solidFill>
                <a:latin typeface="Times New Roman" pitchFamily="18" charset="0"/>
              </a:defRPr>
            </a:lvl7pPr>
            <a:lvl8pPr marL="3429000" indent="-228600" defTabSz="1149350" eaLnBrk="0" fontAlgn="base" hangingPunct="0">
              <a:spcBef>
                <a:spcPct val="0"/>
              </a:spcBef>
              <a:spcAft>
                <a:spcPct val="0"/>
              </a:spcAft>
              <a:defRPr sz="2400">
                <a:solidFill>
                  <a:schemeClr val="tx1"/>
                </a:solidFill>
                <a:latin typeface="Times New Roman" pitchFamily="18" charset="0"/>
              </a:defRPr>
            </a:lvl8pPr>
            <a:lvl9pPr marL="3886200" indent="-228600" defTabSz="1149350" eaLnBrk="0" fontAlgn="base" hangingPunct="0">
              <a:spcBef>
                <a:spcPct val="0"/>
              </a:spcBef>
              <a:spcAft>
                <a:spcPct val="0"/>
              </a:spcAft>
              <a:defRPr sz="2400">
                <a:solidFill>
                  <a:schemeClr val="tx1"/>
                </a:solidFill>
                <a:latin typeface="Times New Roman" pitchFamily="18" charset="0"/>
              </a:defRPr>
            </a:lvl9pPr>
          </a:lstStyle>
          <a:p>
            <a:fld id="{D5580D61-8B82-42C3-9A37-58134866DD67}" type="slidenum">
              <a:rPr lang="zh-CN" altLang="en-US" sz="1500"/>
              <a:t>1</a:t>
            </a:fld>
            <a:endParaRPr lang="en-US" altLang="zh-CN" sz="1500"/>
          </a:p>
        </p:txBody>
      </p:sp>
      <p:sp>
        <p:nvSpPr>
          <p:cNvPr id="3075" name="Rectangle 2"/>
          <p:cNvSpPr>
            <a:spLocks noGrp="1" noRot="1" noChangeAspect="1" noChangeArrowheads="1" noTextEdit="1"/>
          </p:cNvSpPr>
          <p:nvPr>
            <p:ph type="sldImg"/>
          </p:nvPr>
        </p:nvSpPr>
        <p:spPr/>
      </p:sp>
      <p:sp>
        <p:nvSpPr>
          <p:cNvPr id="3076" name="Rectangle 3"/>
          <p:cNvSpPr>
            <a:spLocks noGrp="1" noChangeArrowheads="1"/>
          </p:cNvSpPr>
          <p:nvPr>
            <p:ph type="body" idx="1"/>
          </p:nvPr>
        </p:nvSpPr>
        <p:spPr>
          <a:noFill/>
        </p:spPr>
        <p:txBody>
          <a:bodyPr/>
          <a:lstStyle>
            <a:defPPr>
              <a:defRPr kern="1200" smtId="4294967295"/>
            </a:defP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123" y="10226675"/>
            <a:ext cx="37306957" cy="7054850"/>
          </a:xfrm>
          <a:prstGeom prst="rect">
            <a:avLst/>
          </a:prstGeom>
        </p:spPr>
        <p:txBody>
          <a:bodyPr/>
          <a:lstStyle>
            <a:defPPr>
              <a:defRPr kern="1200" smtId="4294967295"/>
            </a:defPPr>
          </a:lstStyle>
          <a:p>
            <a:r>
              <a:rPr lang="en-US"/>
              <a:t>Click to edit Master title style</a:t>
            </a:r>
          </a:p>
        </p:txBody>
      </p:sp>
      <p:sp>
        <p:nvSpPr>
          <p:cNvPr id="3" name="Subtitle 2"/>
          <p:cNvSpPr>
            <a:spLocks noGrp="1"/>
          </p:cNvSpPr>
          <p:nvPr>
            <p:ph type="subTitle" idx="1"/>
          </p:nvPr>
        </p:nvSpPr>
        <p:spPr>
          <a:xfrm>
            <a:off x="6584245" y="18653125"/>
            <a:ext cx="30722711" cy="8413750"/>
          </a:xfrm>
          <a:prstGeom prst="rect">
            <a:avLst/>
          </a:prstGeom>
        </p:spPr>
        <p:txBody>
          <a:bodyPr/>
          <a:lstStyle>
            <a:defPPr>
              <a:defRPr kern="1200" smtId="4294967295"/>
            </a:defPPr>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4116601227"/>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a:prstGeom prst="rect">
            <a:avLst/>
          </a:prstGeom>
        </p:spPr>
        <p:txBody>
          <a:bodyPr/>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2194279" y="7680325"/>
            <a:ext cx="39502643" cy="21724938"/>
          </a:xfrm>
          <a:prstGeom prst="rect">
            <a:avLst/>
          </a:prstGeo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93822054"/>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968" y="1317625"/>
            <a:ext cx="9874956" cy="28087638"/>
          </a:xfrm>
          <a:prstGeom prst="rect">
            <a:avLst/>
          </a:prstGeom>
        </p:spPr>
        <p:txBody>
          <a:bodyPr vert="eaVert"/>
          <a:lstStyle>
            <a:defPPr>
              <a:defRPr kern="1200" smtId="4294967295"/>
            </a:defPPr>
          </a:lstStyle>
          <a:p>
            <a:r>
              <a:rPr lang="en-US"/>
              <a:t>Click to edit Master title style</a:t>
            </a:r>
          </a:p>
        </p:txBody>
      </p:sp>
      <p:sp>
        <p:nvSpPr>
          <p:cNvPr id="3" name="Vertical Text Placeholder 2"/>
          <p:cNvSpPr>
            <a:spLocks noGrp="1"/>
          </p:cNvSpPr>
          <p:nvPr>
            <p:ph type="body" orient="vert" idx="1"/>
          </p:nvPr>
        </p:nvSpPr>
        <p:spPr>
          <a:xfrm>
            <a:off x="2194278" y="1317625"/>
            <a:ext cx="29492222" cy="28087638"/>
          </a:xfrm>
          <a:prstGeom prst="rect">
            <a:avLst/>
          </a:prstGeom>
        </p:spPr>
        <p:txBody>
          <a:bodyPr vert="eaVert"/>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3151270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a:prstGeom prst="rect">
            <a:avLst/>
          </a:prstGeom>
        </p:spPr>
        <p:txBody>
          <a:bodyPr/>
          <a:lstStyle>
            <a:defPPr>
              <a:defRPr kern="1200" smtId="4294967295"/>
            </a:defPPr>
          </a:lstStyle>
          <a:p>
            <a:r>
              <a:rPr lang="en-US"/>
              <a:t>Click to edit Master title style</a:t>
            </a:r>
          </a:p>
        </p:txBody>
      </p:sp>
      <p:sp>
        <p:nvSpPr>
          <p:cNvPr id="3" name="Content Placeholder 2"/>
          <p:cNvSpPr>
            <a:spLocks noGrp="1"/>
          </p:cNvSpPr>
          <p:nvPr>
            <p:ph idx="1"/>
          </p:nvPr>
        </p:nvSpPr>
        <p:spPr>
          <a:xfrm>
            <a:off x="2194279" y="7680325"/>
            <a:ext cx="39502643" cy="21724938"/>
          </a:xfrm>
          <a:prstGeom prst="rect">
            <a:avLst/>
          </a:prstGeom>
        </p:spPr>
        <p:txBody>
          <a:bodyPr/>
          <a:lstStyle>
            <a:defPPr>
              <a:defRPr kern="1200" smtId="4294967295"/>
            </a:def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44308357"/>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1" y="21153439"/>
            <a:ext cx="37306957" cy="6537325"/>
          </a:xfrm>
          <a:prstGeom prst="rect">
            <a:avLst/>
          </a:prstGeom>
        </p:spPr>
        <p:txBody>
          <a:bodyPr anchor="t"/>
          <a:lstStyle>
            <a:defPPr>
              <a:defRPr kern="1200" smtId="4294967295"/>
            </a:defPPr>
            <a:lvl1pPr algn="l">
              <a:defRPr sz="4000" b="1" cap="all"/>
            </a:lvl1pPr>
          </a:lstStyle>
          <a:p>
            <a:r>
              <a:rPr lang="en-US"/>
              <a:t>Click to edit Master title style</a:t>
            </a:r>
          </a:p>
        </p:txBody>
      </p:sp>
      <p:sp>
        <p:nvSpPr>
          <p:cNvPr id="3" name="Text Placeholder 2"/>
          <p:cNvSpPr>
            <a:spLocks noGrp="1"/>
          </p:cNvSpPr>
          <p:nvPr>
            <p:ph type="body" idx="1"/>
          </p:nvPr>
        </p:nvSpPr>
        <p:spPr>
          <a:xfrm>
            <a:off x="3467101" y="13952538"/>
            <a:ext cx="37306957" cy="7200900"/>
          </a:xfrm>
          <a:prstGeom prst="rect">
            <a:avLst/>
          </a:prstGeom>
        </p:spPr>
        <p:txBody>
          <a:bodyPr anchor="b"/>
          <a:lstStyle>
            <a:defPPr>
              <a:defRPr kern="1200" smtId="4294967295"/>
            </a:defPPr>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722449652"/>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a:prstGeom prst="rect">
            <a:avLst/>
          </a:prstGeom>
        </p:spPr>
        <p:txBody>
          <a:bodyPr/>
          <a:lstStyle>
            <a:defPPr>
              <a:defRPr kern="1200" smtId="4294967295"/>
            </a:defPPr>
          </a:lstStyle>
          <a:p>
            <a:r>
              <a:rPr lang="en-US"/>
              <a:t>Click to edit Master title style</a:t>
            </a:r>
          </a:p>
        </p:txBody>
      </p:sp>
      <p:sp>
        <p:nvSpPr>
          <p:cNvPr id="3" name="Content Placeholder 2"/>
          <p:cNvSpPr>
            <a:spLocks noGrp="1"/>
          </p:cNvSpPr>
          <p:nvPr>
            <p:ph sz="half" idx="1"/>
          </p:nvPr>
        </p:nvSpPr>
        <p:spPr>
          <a:xfrm>
            <a:off x="2194279" y="7680325"/>
            <a:ext cx="19683588" cy="21724938"/>
          </a:xfrm>
          <a:prstGeom prst="rect">
            <a:avLst/>
          </a:prstGeo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13334" y="7680325"/>
            <a:ext cx="19683589" cy="21724938"/>
          </a:xfrm>
          <a:prstGeom prst="rect">
            <a:avLst/>
          </a:prstGeom>
        </p:spPr>
        <p:txBody>
          <a:bodyPr/>
          <a:lstStyle>
            <a:defPPr>
              <a:defRPr kern="1200" smtId="4294967295"/>
            </a:defPPr>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0497320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a:prstGeom prst="rect">
            <a:avLst/>
          </a:prstGeom>
        </p:spPr>
        <p:txBody>
          <a:bodyPr/>
          <a:lstStyle>
            <a:defPPr>
              <a:defRPr kern="1200" smtId="4294967295"/>
            </a:defPPr>
            <a:lvl1pPr>
              <a:defRPr/>
            </a:lvl1pPr>
          </a:lstStyle>
          <a:p>
            <a:r>
              <a:rPr lang="en-US"/>
              <a:t>Click to edit Master title style</a:t>
            </a:r>
          </a:p>
        </p:txBody>
      </p:sp>
      <p:sp>
        <p:nvSpPr>
          <p:cNvPr id="3" name="Text Placeholder 2"/>
          <p:cNvSpPr>
            <a:spLocks noGrp="1"/>
          </p:cNvSpPr>
          <p:nvPr>
            <p:ph type="body" idx="1"/>
          </p:nvPr>
        </p:nvSpPr>
        <p:spPr>
          <a:xfrm>
            <a:off x="2194278" y="7369176"/>
            <a:ext cx="19392900" cy="3070225"/>
          </a:xfrm>
          <a:prstGeom prst="rect">
            <a:avLst/>
          </a:prstGeo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4278" y="10439401"/>
            <a:ext cx="19392900" cy="18965862"/>
          </a:xfrm>
          <a:prstGeom prst="rect">
            <a:avLst/>
          </a:prstGeo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5555" y="7369176"/>
            <a:ext cx="19401368" cy="3070225"/>
          </a:xfrm>
          <a:prstGeom prst="rect">
            <a:avLst/>
          </a:prstGeom>
        </p:spPr>
        <p:txBody>
          <a:bodyPr anchor="b"/>
          <a:lstStyle>
            <a:defPPr>
              <a:defRPr kern="1200" smtId="4294967295"/>
            </a:defPPr>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5555" y="10439401"/>
            <a:ext cx="19401368" cy="18965862"/>
          </a:xfrm>
          <a:prstGeom prst="rect">
            <a:avLst/>
          </a:prstGeom>
        </p:spPr>
        <p:txBody>
          <a:bodyPr/>
          <a:lstStyle>
            <a:defPPr>
              <a:defRPr kern="1200" smtId="4294967295"/>
            </a:defPPr>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20596146"/>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194279" y="1317625"/>
            <a:ext cx="39502643" cy="5486400"/>
          </a:xfrm>
          <a:prstGeom prst="rect">
            <a:avLst/>
          </a:prstGeom>
        </p:spPr>
        <p:txBody>
          <a:bodyPr/>
          <a:lstStyle>
            <a:defPPr>
              <a:defRPr kern="1200" smtId="4294967295"/>
            </a:defPPr>
          </a:lstStyle>
          <a:p>
            <a:r>
              <a:rPr lang="en-US"/>
              <a:t>Click to edit Master title style</a:t>
            </a:r>
          </a:p>
        </p:txBody>
      </p:sp>
    </p:spTree>
    <p:extLst>
      <p:ext uri="{BB962C8B-B14F-4D97-AF65-F5344CB8AC3E}">
        <p14:creationId xmlns:p14="http://schemas.microsoft.com/office/powerpoint/2010/main" val="2245704571"/>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10981060"/>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278" y="1311275"/>
            <a:ext cx="14439900" cy="5576888"/>
          </a:xfrm>
          <a:prstGeom prst="rect">
            <a:avLst/>
          </a:prstGeom>
        </p:spPr>
        <p:txBody>
          <a:bodyPr anchor="b"/>
          <a:lstStyle>
            <a:defPPr>
              <a:defRPr kern="1200" smtId="4294967295"/>
            </a:defPPr>
            <a:lvl1pPr algn="l">
              <a:defRPr sz="2000" b="1"/>
            </a:lvl1pPr>
          </a:lstStyle>
          <a:p>
            <a:r>
              <a:rPr lang="en-US"/>
              <a:t>Click to edit Master title style</a:t>
            </a:r>
          </a:p>
        </p:txBody>
      </p:sp>
      <p:sp>
        <p:nvSpPr>
          <p:cNvPr id="3" name="Content Placeholder 2"/>
          <p:cNvSpPr>
            <a:spLocks noGrp="1"/>
          </p:cNvSpPr>
          <p:nvPr>
            <p:ph idx="1"/>
          </p:nvPr>
        </p:nvSpPr>
        <p:spPr>
          <a:xfrm>
            <a:off x="17160523" y="1311275"/>
            <a:ext cx="24536400" cy="28093988"/>
          </a:xfrm>
          <a:prstGeom prst="rect">
            <a:avLst/>
          </a:prstGeom>
        </p:spPr>
        <p:txBody>
          <a:bodyPr/>
          <a:lstStyle>
            <a:defPPr>
              <a:defRPr kern="1200" smtId="4294967295"/>
            </a:defPPr>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278" y="6888163"/>
            <a:ext cx="14439900" cy="22517100"/>
          </a:xfrm>
          <a:prstGeom prst="rect">
            <a:avLst/>
          </a:prstGeo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111754677"/>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3545" y="23042564"/>
            <a:ext cx="26334157" cy="2720975"/>
          </a:xfrm>
          <a:prstGeom prst="rect">
            <a:avLst/>
          </a:prstGeom>
        </p:spPr>
        <p:txBody>
          <a:bodyPr anchor="b"/>
          <a:lstStyle>
            <a:defPPr>
              <a:defRPr kern="1200" smtId="4294967295"/>
            </a:defPPr>
            <a:lvl1pPr algn="l">
              <a:defRPr sz="2000" b="1"/>
            </a:lvl1pPr>
          </a:lstStyle>
          <a:p>
            <a:r>
              <a:rPr lang="en-US"/>
              <a:t>Click to edit Master title style</a:t>
            </a:r>
          </a:p>
        </p:txBody>
      </p:sp>
      <p:sp>
        <p:nvSpPr>
          <p:cNvPr id="3" name="Picture Placeholder 2"/>
          <p:cNvSpPr>
            <a:spLocks noGrp="1"/>
          </p:cNvSpPr>
          <p:nvPr>
            <p:ph type="pic" idx="1"/>
          </p:nvPr>
        </p:nvSpPr>
        <p:spPr>
          <a:xfrm>
            <a:off x="8603545" y="2941639"/>
            <a:ext cx="26334157" cy="19750088"/>
          </a:xfrm>
          <a:prstGeom prst="rect">
            <a:avLst/>
          </a:prstGeom>
        </p:spPr>
        <p:txBody>
          <a:bodyPr/>
          <a:lstStyle>
            <a:defPPr>
              <a:defRPr kern="1200" smtId="4294967295"/>
            </a:defPPr>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3545" y="25763539"/>
            <a:ext cx="26334157" cy="3862387"/>
          </a:xfrm>
          <a:prstGeom prst="rect">
            <a:avLst/>
          </a:prstGeom>
        </p:spPr>
        <p:txBody>
          <a:bodyPr/>
          <a:lstStyle>
            <a:defPPr>
              <a:defRPr kern="1200" smtId="4294967295"/>
            </a:defPPr>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673959152"/>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New picture"/>
          <p:cNvPicPr/>
          <p:nvPr/>
        </p:nvPicPr>
        <p:blipFill>
          <a:blip r:embed="rId13"/>
          <a:stretch>
            <a:fillRect/>
          </a:stretch>
        </p:blipFill>
        <p:spPr>
          <a:xfrm rot="16200000">
            <a:off x="-11506200" y="16459200"/>
            <a:ext cx="14274800" cy="4368800"/>
          </a:xfrm>
          <a:prstGeom prst="rect">
            <a:avLst/>
          </a:prstGeom>
        </p:spPr>
      </p:pic>
      <p:pic>
        <p:nvPicPr>
          <p:cNvPr id="3" name="New picture"/>
          <p:cNvPicPr/>
          <p:nvPr/>
        </p:nvPicPr>
        <p:blipFill>
          <a:blip r:embed="rId13"/>
          <a:stretch>
            <a:fillRect/>
          </a:stretch>
        </p:blipFill>
        <p:spPr>
          <a:xfrm rot="5400000">
            <a:off x="41122600" y="16459200"/>
            <a:ext cx="14274800" cy="4368800"/>
          </a:xfrm>
          <a:prstGeom prst="rect">
            <a:avLst/>
          </a:prstGeom>
        </p:spPr>
      </p:pic>
      <p:pic>
        <p:nvPicPr>
          <p:cNvPr id="4" name="New picture"/>
          <p:cNvPicPr/>
          <p:nvPr/>
        </p:nvPicPr>
        <p:blipFill>
          <a:blip r:embed="rId14"/>
          <a:stretch>
            <a:fillRect/>
          </a:stretch>
        </p:blipFill>
        <p:spPr>
          <a:xfrm>
            <a:off x="6959600" y="33426400"/>
            <a:ext cx="29972000" cy="1549400"/>
          </a:xfrm>
          <a:prstGeom prst="rect">
            <a:avLst/>
          </a:prstGeom>
        </p:spPr>
      </p:pic>
      <p:sp>
        <p:nvSpPr>
          <p:cNvPr id="5"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ponderingpeacock  Size: 48x36</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defPPr>
        <a:defRPr kern="1200" smtId="4294967295"/>
      </a:defPPr>
      <a:lvl1pPr algn="ctr" defTabSz="3074988" rtl="0" eaLnBrk="0" fontAlgn="base" hangingPunct="0">
        <a:spcBef>
          <a:spcPct val="0"/>
        </a:spcBef>
        <a:spcAft>
          <a:spcPct val="0"/>
        </a:spcAft>
        <a:defRPr sz="14800">
          <a:solidFill>
            <a:schemeClr val="tx2"/>
          </a:solidFill>
          <a:latin typeface="+mj-lt"/>
          <a:ea typeface="+mj-ea"/>
          <a:cs typeface="+mj-cs"/>
        </a:defRPr>
      </a:lvl1pPr>
      <a:lvl2pPr algn="ctr" defTabSz="3074988" rtl="0" eaLnBrk="0" fontAlgn="base" hangingPunct="0">
        <a:spcBef>
          <a:spcPct val="0"/>
        </a:spcBef>
        <a:spcAft>
          <a:spcPct val="0"/>
        </a:spcAft>
        <a:defRPr sz="14800">
          <a:solidFill>
            <a:schemeClr val="tx2"/>
          </a:solidFill>
          <a:latin typeface="Times New Roman" pitchFamily="18" charset="0"/>
        </a:defRPr>
      </a:lvl2pPr>
      <a:lvl3pPr algn="ctr" defTabSz="3074988" rtl="0" eaLnBrk="0" fontAlgn="base" hangingPunct="0">
        <a:spcBef>
          <a:spcPct val="0"/>
        </a:spcBef>
        <a:spcAft>
          <a:spcPct val="0"/>
        </a:spcAft>
        <a:defRPr sz="14800">
          <a:solidFill>
            <a:schemeClr val="tx2"/>
          </a:solidFill>
          <a:latin typeface="Times New Roman" pitchFamily="18" charset="0"/>
        </a:defRPr>
      </a:lvl3pPr>
      <a:lvl4pPr algn="ctr" defTabSz="3074988" rtl="0" eaLnBrk="0" fontAlgn="base" hangingPunct="0">
        <a:spcBef>
          <a:spcPct val="0"/>
        </a:spcBef>
        <a:spcAft>
          <a:spcPct val="0"/>
        </a:spcAft>
        <a:defRPr sz="14800">
          <a:solidFill>
            <a:schemeClr val="tx2"/>
          </a:solidFill>
          <a:latin typeface="Times New Roman" pitchFamily="18" charset="0"/>
        </a:defRPr>
      </a:lvl4pPr>
      <a:lvl5pPr algn="ctr" defTabSz="3074988" rtl="0" eaLnBrk="0" fontAlgn="base" hangingPunct="0">
        <a:spcBef>
          <a:spcPct val="0"/>
        </a:spcBef>
        <a:spcAft>
          <a:spcPct val="0"/>
        </a:spcAft>
        <a:defRPr sz="14800">
          <a:solidFill>
            <a:schemeClr val="tx2"/>
          </a:solidFill>
          <a:latin typeface="Times New Roman" pitchFamily="18" charset="0"/>
        </a:defRPr>
      </a:lvl5pPr>
      <a:lvl6pPr marL="457200" algn="ctr" defTabSz="3074988" rtl="0" eaLnBrk="0" fontAlgn="base" hangingPunct="0">
        <a:spcBef>
          <a:spcPct val="0"/>
        </a:spcBef>
        <a:spcAft>
          <a:spcPct val="0"/>
        </a:spcAft>
        <a:defRPr sz="14800">
          <a:solidFill>
            <a:schemeClr val="tx2"/>
          </a:solidFill>
          <a:latin typeface="Times New Roman" pitchFamily="18" charset="0"/>
        </a:defRPr>
      </a:lvl6pPr>
      <a:lvl7pPr marL="914400" algn="ctr" defTabSz="3074988" rtl="0" eaLnBrk="0" fontAlgn="base" hangingPunct="0">
        <a:spcBef>
          <a:spcPct val="0"/>
        </a:spcBef>
        <a:spcAft>
          <a:spcPct val="0"/>
        </a:spcAft>
        <a:defRPr sz="14800">
          <a:solidFill>
            <a:schemeClr val="tx2"/>
          </a:solidFill>
          <a:latin typeface="Times New Roman" pitchFamily="18" charset="0"/>
        </a:defRPr>
      </a:lvl7pPr>
      <a:lvl8pPr marL="1371600" algn="ctr" defTabSz="3074988" rtl="0" eaLnBrk="0" fontAlgn="base" hangingPunct="0">
        <a:spcBef>
          <a:spcPct val="0"/>
        </a:spcBef>
        <a:spcAft>
          <a:spcPct val="0"/>
        </a:spcAft>
        <a:defRPr sz="14800">
          <a:solidFill>
            <a:schemeClr val="tx2"/>
          </a:solidFill>
          <a:latin typeface="Times New Roman" pitchFamily="18" charset="0"/>
        </a:defRPr>
      </a:lvl8pPr>
      <a:lvl9pPr marL="1828800" algn="ctr" defTabSz="3074988" rtl="0" eaLnBrk="0" fontAlgn="base" hangingPunct="0">
        <a:spcBef>
          <a:spcPct val="0"/>
        </a:spcBef>
        <a:spcAft>
          <a:spcPct val="0"/>
        </a:spcAft>
        <a:defRPr sz="14800">
          <a:solidFill>
            <a:schemeClr val="tx2"/>
          </a:solidFill>
          <a:latin typeface="Times New Roman" pitchFamily="18" charset="0"/>
        </a:defRPr>
      </a:lvl9pPr>
    </p:titleStyle>
    <p:bodyStyle>
      <a:defPPr>
        <a:defRPr kern="1200" smtId="4294967295"/>
      </a:defPPr>
      <a:lvl1pPr marL="1150938" indent="-1150938" algn="l" defTabSz="3074988" rtl="0" eaLnBrk="0" fontAlgn="base" hangingPunct="0">
        <a:spcBef>
          <a:spcPct val="20000"/>
        </a:spcBef>
        <a:spcAft>
          <a:spcPct val="0"/>
        </a:spcAft>
        <a:buChar char="•"/>
        <a:defRPr sz="10700">
          <a:solidFill>
            <a:schemeClr val="tx1"/>
          </a:solidFill>
          <a:latin typeface="+mn-lt"/>
          <a:ea typeface="+mn-ea"/>
          <a:cs typeface="+mn-cs"/>
        </a:defRPr>
      </a:lvl1pPr>
      <a:lvl2pPr marL="2497138" indent="-960438" algn="l" defTabSz="3074988" rtl="0" eaLnBrk="0" fontAlgn="base" hangingPunct="0">
        <a:spcBef>
          <a:spcPct val="20000"/>
        </a:spcBef>
        <a:spcAft>
          <a:spcPct val="0"/>
        </a:spcAft>
        <a:buChar char="–"/>
        <a:defRPr sz="9500">
          <a:solidFill>
            <a:schemeClr val="tx1"/>
          </a:solidFill>
          <a:latin typeface="+mn-lt"/>
        </a:defRPr>
      </a:lvl2pPr>
      <a:lvl3pPr marL="3843338" indent="-768350" algn="l" defTabSz="3074988" rtl="0" eaLnBrk="0" fontAlgn="base" hangingPunct="0">
        <a:spcBef>
          <a:spcPct val="20000"/>
        </a:spcBef>
        <a:spcAft>
          <a:spcPct val="0"/>
        </a:spcAft>
        <a:buChar char="•"/>
        <a:defRPr sz="8100">
          <a:solidFill>
            <a:schemeClr val="tx1"/>
          </a:solidFill>
          <a:latin typeface="+mn-lt"/>
        </a:defRPr>
      </a:lvl3pPr>
      <a:lvl4pPr marL="5384800" indent="-773113" algn="l" defTabSz="3074988" rtl="0" eaLnBrk="0" fontAlgn="base" hangingPunct="0">
        <a:spcBef>
          <a:spcPct val="20000"/>
        </a:spcBef>
        <a:spcAft>
          <a:spcPct val="0"/>
        </a:spcAft>
        <a:buChar char="–"/>
        <a:defRPr sz="6500">
          <a:solidFill>
            <a:schemeClr val="tx1"/>
          </a:solidFill>
          <a:latin typeface="+mn-lt"/>
        </a:defRPr>
      </a:lvl4pPr>
      <a:lvl5pPr marL="6921500" indent="-768350" algn="l" defTabSz="3074988" rtl="0" eaLnBrk="0" fontAlgn="base" hangingPunct="0">
        <a:spcBef>
          <a:spcPct val="20000"/>
        </a:spcBef>
        <a:spcAft>
          <a:spcPct val="0"/>
        </a:spcAft>
        <a:buChar char="»"/>
        <a:defRPr sz="6500">
          <a:solidFill>
            <a:schemeClr val="tx1"/>
          </a:solidFill>
          <a:latin typeface="+mn-lt"/>
        </a:defRPr>
      </a:lvl5pPr>
      <a:lvl6pPr marL="7378700" indent="-768350" algn="l" defTabSz="3074988" rtl="0" eaLnBrk="0" fontAlgn="base" hangingPunct="0">
        <a:spcBef>
          <a:spcPct val="20000"/>
        </a:spcBef>
        <a:spcAft>
          <a:spcPct val="0"/>
        </a:spcAft>
        <a:buChar char="»"/>
        <a:defRPr sz="6500">
          <a:solidFill>
            <a:schemeClr val="tx1"/>
          </a:solidFill>
          <a:latin typeface="+mn-lt"/>
        </a:defRPr>
      </a:lvl6pPr>
      <a:lvl7pPr marL="7835900" indent="-768350" algn="l" defTabSz="3074988" rtl="0" eaLnBrk="0" fontAlgn="base" hangingPunct="0">
        <a:spcBef>
          <a:spcPct val="20000"/>
        </a:spcBef>
        <a:spcAft>
          <a:spcPct val="0"/>
        </a:spcAft>
        <a:buChar char="»"/>
        <a:defRPr sz="6500">
          <a:solidFill>
            <a:schemeClr val="tx1"/>
          </a:solidFill>
          <a:latin typeface="+mn-lt"/>
        </a:defRPr>
      </a:lvl7pPr>
      <a:lvl8pPr marL="8293100" indent="-768350" algn="l" defTabSz="3074988" rtl="0" eaLnBrk="0" fontAlgn="base" hangingPunct="0">
        <a:spcBef>
          <a:spcPct val="20000"/>
        </a:spcBef>
        <a:spcAft>
          <a:spcPct val="0"/>
        </a:spcAft>
        <a:buChar char="»"/>
        <a:defRPr sz="6500">
          <a:solidFill>
            <a:schemeClr val="tx1"/>
          </a:solidFill>
          <a:latin typeface="+mn-lt"/>
        </a:defRPr>
      </a:lvl8pPr>
      <a:lvl9pPr marL="8750300" indent="-768350" algn="l" defTabSz="3074988" rtl="0" eaLnBrk="0" fontAlgn="base" hangingPunct="0">
        <a:spcBef>
          <a:spcPct val="20000"/>
        </a:spcBef>
        <a:spcAft>
          <a:spcPct val="0"/>
        </a:spcAft>
        <a:buChar char="»"/>
        <a:defRPr sz="65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nicolejkeeney.github.io/fluxnet_ESI/home.html" TargetMode="External"/><Relationship Id="rId3" Type="http://schemas.openxmlformats.org/officeDocument/2006/relationships/image" Target="../media/image3.jpe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8.png"/><Relationship Id="rId4" Type="http://schemas.openxmlformats.org/officeDocument/2006/relationships/image" Target="../media/image4.png"/><Relationship Id="rId9"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shadeToTitle="1">
        <a:solidFill>
          <a:schemeClr val="bg2">
            <a:alpha val="42000"/>
          </a:schemeClr>
        </a:solidFill>
        <a:effectLst/>
      </p:bgPr>
    </p:bg>
    <p:spTree>
      <p:nvGrpSpPr>
        <p:cNvPr id="1" name=""/>
        <p:cNvGrpSpPr/>
        <p:nvPr/>
      </p:nvGrpSpPr>
      <p:grpSpPr>
        <a:xfrm>
          <a:off x="0" y="0"/>
          <a:ext cx="0" cy="0"/>
          <a:chOff x="0" y="0"/>
          <a:chExt cx="0" cy="0"/>
        </a:xfrm>
      </p:grpSpPr>
      <p:sp>
        <p:nvSpPr>
          <p:cNvPr id="28" name="Text Box 241"/>
          <p:cNvSpPr txBox="1">
            <a:spLocks noChangeArrowheads="1"/>
          </p:cNvSpPr>
          <p:nvPr/>
        </p:nvSpPr>
        <p:spPr bwMode="auto">
          <a:xfrm>
            <a:off x="660482" y="642473"/>
            <a:ext cx="42519600" cy="5736458"/>
          </a:xfrm>
          <a:prstGeom prst="snip2DiagRect">
            <a:avLst/>
          </a:prstGeom>
          <a:blipFill dpi="0" rotWithShape="1">
            <a:blip r:embed="rId3"/>
            <a:srcRect/>
            <a:tile tx="0" ty="-8255000" sx="100000" sy="100000" flip="none" algn="tl"/>
          </a:blipFill>
          <a:ln w="25400">
            <a:noFill/>
            <a:miter lim="800000"/>
          </a:ln>
        </p:spPr>
        <p:txBody>
          <a:bodyPr lIns="61170" tIns="30584" rIns="61170" bIns="30584" anchor="ctr"/>
          <a:lstStyle>
            <a:defPPr>
              <a:defRPr kern="1200" smtId="4294967295"/>
            </a:defPPr>
            <a:lvl1pPr defTabSz="612775">
              <a:defRPr sz="2400">
                <a:solidFill>
                  <a:schemeClr val="tx1"/>
                </a:solidFill>
                <a:latin typeface="Times New Roman" pitchFamily="18" charset="0"/>
              </a:defRPr>
            </a:lvl1pPr>
            <a:lvl2pPr marL="742950" indent="-285750" defTabSz="612775">
              <a:defRPr sz="2400">
                <a:solidFill>
                  <a:schemeClr val="tx1"/>
                </a:solidFill>
                <a:latin typeface="Times New Roman" pitchFamily="18" charset="0"/>
              </a:defRPr>
            </a:lvl2pPr>
            <a:lvl3pPr marL="1143000" indent="-228600" defTabSz="612775">
              <a:defRPr sz="2400">
                <a:solidFill>
                  <a:schemeClr val="tx1"/>
                </a:solidFill>
                <a:latin typeface="Times New Roman" pitchFamily="18" charset="0"/>
              </a:defRPr>
            </a:lvl3pPr>
            <a:lvl4pPr marL="1600200" indent="-228600" defTabSz="612775">
              <a:defRPr sz="2400">
                <a:solidFill>
                  <a:schemeClr val="tx1"/>
                </a:solidFill>
                <a:latin typeface="Times New Roman" pitchFamily="18" charset="0"/>
              </a:defRPr>
            </a:lvl4pPr>
            <a:lvl5pPr marL="2057400" indent="-228600" defTabSz="612775">
              <a:defRPr sz="2400">
                <a:solidFill>
                  <a:schemeClr val="tx1"/>
                </a:solidFill>
                <a:latin typeface="Times New Roman" pitchFamily="18" charset="0"/>
              </a:defRPr>
            </a:lvl5pPr>
            <a:lvl6pPr marL="2514600" indent="-228600" defTabSz="612775" eaLnBrk="0" fontAlgn="base" hangingPunct="0">
              <a:spcBef>
                <a:spcPct val="0"/>
              </a:spcBef>
              <a:spcAft>
                <a:spcPct val="0"/>
              </a:spcAft>
              <a:defRPr sz="2400">
                <a:solidFill>
                  <a:schemeClr val="tx1"/>
                </a:solidFill>
                <a:latin typeface="Times New Roman" pitchFamily="18" charset="0"/>
              </a:defRPr>
            </a:lvl6pPr>
            <a:lvl7pPr marL="2971800" indent="-228600" defTabSz="612775" eaLnBrk="0" fontAlgn="base" hangingPunct="0">
              <a:spcBef>
                <a:spcPct val="0"/>
              </a:spcBef>
              <a:spcAft>
                <a:spcPct val="0"/>
              </a:spcAft>
              <a:defRPr sz="2400">
                <a:solidFill>
                  <a:schemeClr val="tx1"/>
                </a:solidFill>
                <a:latin typeface="Times New Roman" pitchFamily="18" charset="0"/>
              </a:defRPr>
            </a:lvl7pPr>
            <a:lvl8pPr marL="3429000" indent="-228600" defTabSz="612775" eaLnBrk="0" fontAlgn="base" hangingPunct="0">
              <a:spcBef>
                <a:spcPct val="0"/>
              </a:spcBef>
              <a:spcAft>
                <a:spcPct val="0"/>
              </a:spcAft>
              <a:defRPr sz="2400">
                <a:solidFill>
                  <a:schemeClr val="tx1"/>
                </a:solidFill>
                <a:latin typeface="Times New Roman" pitchFamily="18" charset="0"/>
              </a:defRPr>
            </a:lvl8pPr>
            <a:lvl9pPr marL="3886200" indent="-228600" defTabSz="612775" eaLnBrk="0" fontAlgn="base" hangingPunct="0">
              <a:spcBef>
                <a:spcPct val="0"/>
              </a:spcBef>
              <a:spcAft>
                <a:spcPct val="0"/>
              </a:spcAft>
              <a:defRPr sz="2400">
                <a:solidFill>
                  <a:schemeClr val="tx1"/>
                </a:solidFill>
                <a:latin typeface="Times New Roman" pitchFamily="18" charset="0"/>
              </a:defRPr>
            </a:lvl9pPr>
          </a:lstStyle>
          <a:p>
            <a:pPr algn="ctr"/>
            <a:endParaRPr lang="en-US" altLang="zh-CN" sz="4200" b="1" i="1" u="sng" dirty="0">
              <a:solidFill>
                <a:schemeClr val="bg1"/>
              </a:solidFill>
              <a:latin typeface="Arial"/>
              <a:ea typeface="SimSun" pitchFamily="2" charset="-122"/>
            </a:endParaRPr>
          </a:p>
        </p:txBody>
      </p:sp>
      <p:sp>
        <p:nvSpPr>
          <p:cNvPr id="70" name="Text Placeholder 5">
            <a:extLst>
              <a:ext uri="{FF2B5EF4-FFF2-40B4-BE49-F238E27FC236}">
                <a16:creationId xmlns:a16="http://schemas.microsoft.com/office/drawing/2014/main" id="{425621FB-070F-446E-BA36-4A66EBF8DEF2}"/>
              </a:ext>
            </a:extLst>
          </p:cNvPr>
          <p:cNvSpPr txBox="1"/>
          <p:nvPr/>
        </p:nvSpPr>
        <p:spPr>
          <a:xfrm>
            <a:off x="8146642" y="810222"/>
            <a:ext cx="27254630" cy="5568709"/>
          </a:xfrm>
          <a:prstGeom prst="rect">
            <a:avLst/>
          </a:prstGeom>
          <a:solidFill>
            <a:schemeClr val="bg2">
              <a:alpha val="58000"/>
            </a:schemeClr>
          </a:solidFill>
          <a:effectLst>
            <a:softEdge rad="127000"/>
          </a:effectLst>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lgn="ctr" defTabSz="3761086">
              <a:spcBef>
                <a:spcPct val="20000"/>
              </a:spcBef>
              <a:defRPr/>
            </a:pPr>
            <a:r>
              <a:rPr lang="en-US" sz="9500" b="1" dirty="0">
                <a:solidFill>
                  <a:schemeClr val="tx1"/>
                </a:solidFill>
                <a:effectLst/>
                <a:latin typeface="Georgia" panose="02040502050405020303" pitchFamily="18" charset="0"/>
                <a:cs typeface="Angsana New" panose="02020603050405020304" pitchFamily="18" charset="-34"/>
              </a:rPr>
              <a:t>Evaluation of a simple parameterization for the evaporative stress index</a:t>
            </a:r>
          </a:p>
          <a:p>
            <a:pPr algn="ctr" defTabSz="3761086">
              <a:spcBef>
                <a:spcPct val="20000"/>
              </a:spcBef>
              <a:defRPr/>
            </a:pPr>
            <a:endParaRPr lang="en-US" sz="1100" dirty="0">
              <a:solidFill>
                <a:schemeClr val="tx1"/>
              </a:solidFill>
              <a:effectLst/>
              <a:latin typeface="Georgia" panose="02040502050405020303" pitchFamily="18" charset="0"/>
              <a:cs typeface="Angsana New" panose="02020603050405020304" pitchFamily="18" charset="-34"/>
            </a:endParaRPr>
          </a:p>
          <a:p>
            <a:pPr algn="ctr" defTabSz="3761086">
              <a:spcBef>
                <a:spcPct val="20000"/>
              </a:spcBef>
              <a:defRPr/>
            </a:pPr>
            <a:r>
              <a:rPr lang="en-US" sz="5000" dirty="0">
                <a:solidFill>
                  <a:schemeClr val="tx1"/>
                </a:solidFill>
                <a:effectLst/>
                <a:latin typeface="Georgia" panose="02040502050405020303" pitchFamily="18" charset="0"/>
                <a:cs typeface="Angsana New" panose="02020603050405020304" pitchFamily="18" charset="-34"/>
              </a:rPr>
              <a:t>Nicole Keeney</a:t>
            </a:r>
            <a:r>
              <a:rPr lang="en-US" sz="5000" baseline="30000" dirty="0">
                <a:solidFill>
                  <a:schemeClr val="tx1"/>
                </a:solidFill>
                <a:effectLst/>
                <a:latin typeface="Georgia" panose="02040502050405020303" pitchFamily="18" charset="0"/>
                <a:cs typeface="Angsana New" panose="02020603050405020304" pitchFamily="18" charset="-34"/>
              </a:rPr>
              <a:t>1</a:t>
            </a:r>
            <a:r>
              <a:rPr lang="en-US" sz="5000" dirty="0">
                <a:solidFill>
                  <a:schemeClr val="tx1"/>
                </a:solidFill>
                <a:effectLst/>
                <a:latin typeface="Georgia" panose="02040502050405020303" pitchFamily="18" charset="0"/>
                <a:cs typeface="Angsana New" panose="02020603050405020304" pitchFamily="18" charset="-34"/>
              </a:rPr>
              <a:t> &amp; Dennis Baldocchi</a:t>
            </a:r>
            <a:r>
              <a:rPr lang="en-US" sz="5000" baseline="30000" dirty="0">
                <a:solidFill>
                  <a:schemeClr val="tx1"/>
                </a:solidFill>
                <a:effectLst/>
                <a:latin typeface="Georgia" panose="02040502050405020303" pitchFamily="18" charset="0"/>
                <a:cs typeface="Angsana New" panose="02020603050405020304" pitchFamily="18" charset="-34"/>
              </a:rPr>
              <a:t>2</a:t>
            </a:r>
          </a:p>
          <a:p>
            <a:pPr algn="ctr" defTabSz="3761086">
              <a:spcBef>
                <a:spcPct val="20000"/>
              </a:spcBef>
              <a:defRPr/>
            </a:pPr>
            <a:r>
              <a:rPr lang="en-US" sz="5000" baseline="30000" dirty="0">
                <a:solidFill>
                  <a:schemeClr val="tx1"/>
                </a:solidFill>
                <a:effectLst/>
                <a:latin typeface="Georgia" panose="02040502050405020303" pitchFamily="18" charset="0"/>
                <a:cs typeface="Angsana New" panose="02020603050405020304" pitchFamily="18" charset="-34"/>
              </a:rPr>
              <a:t>1</a:t>
            </a:r>
            <a:r>
              <a:rPr lang="en-US" sz="3600" dirty="0">
                <a:solidFill>
                  <a:schemeClr val="tx1"/>
                </a:solidFill>
                <a:effectLst/>
                <a:latin typeface="Georgia" panose="02040502050405020303" pitchFamily="18" charset="0"/>
                <a:cs typeface="Angsana New" panose="02020603050405020304" pitchFamily="18" charset="-34"/>
              </a:rPr>
              <a:t>Department of Earth and Planetary Sciences, University of California, Berkeley</a:t>
            </a:r>
          </a:p>
          <a:p>
            <a:pPr algn="ctr" defTabSz="3761086">
              <a:spcBef>
                <a:spcPct val="20000"/>
              </a:spcBef>
              <a:defRPr/>
            </a:pPr>
            <a:r>
              <a:rPr lang="en-US" sz="5000" baseline="30000" dirty="0">
                <a:solidFill>
                  <a:schemeClr val="tx1"/>
                </a:solidFill>
                <a:effectLst/>
                <a:latin typeface="Georgia" panose="02040502050405020303" pitchFamily="18" charset="0"/>
                <a:cs typeface="Angsana New" panose="02020603050405020304" pitchFamily="18" charset="-34"/>
              </a:rPr>
              <a:t>2</a:t>
            </a:r>
            <a:r>
              <a:rPr lang="en-US" sz="3600" dirty="0">
                <a:solidFill>
                  <a:schemeClr val="tx1"/>
                </a:solidFill>
                <a:effectLst/>
                <a:latin typeface="Georgia" panose="02040502050405020303" pitchFamily="18" charset="0"/>
                <a:cs typeface="Angsana New" panose="02020603050405020304" pitchFamily="18" charset="-34"/>
              </a:rPr>
              <a:t>Department of Environmental Science, Policy, and Management, University of California, Berkeley</a:t>
            </a:r>
            <a:endParaRPr lang="en-US" sz="3600" baseline="30000" dirty="0">
              <a:solidFill>
                <a:schemeClr val="tx1"/>
              </a:solidFill>
              <a:effectLst/>
              <a:latin typeface="Georgia" panose="02040502050405020303" pitchFamily="18" charset="0"/>
              <a:cs typeface="Angsana New" panose="02020603050405020304" pitchFamily="18" charset="-34"/>
            </a:endParaRPr>
          </a:p>
          <a:p>
            <a:pPr algn="ctr" defTabSz="3761086">
              <a:spcBef>
                <a:spcPct val="20000"/>
              </a:spcBef>
              <a:defRPr/>
            </a:pPr>
            <a:endParaRPr lang="en-US" sz="5400" dirty="0">
              <a:solidFill>
                <a:schemeClr val="tx1"/>
              </a:solidFill>
              <a:effectLst/>
              <a:latin typeface="Georgia" panose="02040502050405020303" pitchFamily="18" charset="0"/>
              <a:cs typeface="Angsana New" panose="02020603050405020304" pitchFamily="18" charset="-34"/>
            </a:endParaRPr>
          </a:p>
        </p:txBody>
      </p:sp>
      <p:sp>
        <p:nvSpPr>
          <p:cNvPr id="75" name="Rectangle 74">
            <a:extLst>
              <a:ext uri="{FF2B5EF4-FFF2-40B4-BE49-F238E27FC236}">
                <a16:creationId xmlns:a16="http://schemas.microsoft.com/office/drawing/2014/main" id="{C24D4BC5-5256-4C2E-B3FB-87EA69B63AF3}"/>
              </a:ext>
            </a:extLst>
          </p:cNvPr>
          <p:cNvSpPr/>
          <p:nvPr/>
        </p:nvSpPr>
        <p:spPr>
          <a:xfrm>
            <a:off x="667138" y="7978714"/>
            <a:ext cx="12605597" cy="96306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latin typeface="+mj-lt"/>
            </a:endParaRPr>
          </a:p>
        </p:txBody>
      </p:sp>
      <p:sp>
        <p:nvSpPr>
          <p:cNvPr id="73" name="TextBox 19">
            <a:extLst>
              <a:ext uri="{FF2B5EF4-FFF2-40B4-BE49-F238E27FC236}">
                <a16:creationId xmlns:a16="http://schemas.microsoft.com/office/drawing/2014/main" id="{D5A32123-7974-4A0F-B8DF-6C82FB22F596}"/>
              </a:ext>
            </a:extLst>
          </p:cNvPr>
          <p:cNvSpPr txBox="1">
            <a:spLocks noChangeArrowheads="1"/>
          </p:cNvSpPr>
          <p:nvPr/>
        </p:nvSpPr>
        <p:spPr bwMode="auto">
          <a:xfrm>
            <a:off x="963022" y="8484799"/>
            <a:ext cx="12063790" cy="89562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algn="just"/>
            <a:r>
              <a:rPr lang="en-US" sz="3600" dirty="0">
                <a:effectLst/>
                <a:latin typeface="Georgia" panose="02040502050405020303" pitchFamily="18" charset="0"/>
              </a:rPr>
              <a:t>The evaporative stress index (ESI) describes variation in evapotranspiration and provides an indicator of soil moisture and drought. We evaluate a simple parameterization of ESI proposed in Fisher et al. (2008) that is reliant only on relative humidity, vapor pressure deficit, and a scalar beta value, allowing for calculation of ESI using atmospheric variables that can be measured from space. Evaluations of the ESI parameterization using both a planetary boundary layer model and eddy covariance tower data from FLUXNET 2015 indicate that the parameterization is a good approximation of ESI, particularly when the scalar beta term is calculated by ecotype. Our analysis reflects that biosphere-atmosphere interactions, which directly impact vapor pressure deficit and relative humidity, can provide a simple but effective measure of soil moisture and water stress.</a:t>
            </a:r>
            <a:endParaRPr lang="en-US" sz="3600" dirty="0">
              <a:effectLst/>
              <a:latin typeface="Georgia" panose="02040502050405020303" pitchFamily="18" charset="0"/>
              <a:cs typeface="Arial" panose="020B0604020202020204" pitchFamily="34" charset="0"/>
            </a:endParaRPr>
          </a:p>
        </p:txBody>
      </p:sp>
      <p:sp>
        <p:nvSpPr>
          <p:cNvPr id="74" name="Rectangle 10">
            <a:extLst>
              <a:ext uri="{FF2B5EF4-FFF2-40B4-BE49-F238E27FC236}">
                <a16:creationId xmlns:a16="http://schemas.microsoft.com/office/drawing/2014/main" id="{4EDA12B6-07B5-44F9-8F8B-E1BE66469DB6}"/>
              </a:ext>
            </a:extLst>
          </p:cNvPr>
          <p:cNvSpPr>
            <a:spLocks noChangeArrowheads="1"/>
          </p:cNvSpPr>
          <p:nvPr/>
        </p:nvSpPr>
        <p:spPr bwMode="auto">
          <a:xfrm>
            <a:off x="652754" y="6995252"/>
            <a:ext cx="12619981" cy="1152376"/>
          </a:xfrm>
          <a:prstGeom prst="snipRoundRect">
            <a:avLst>
              <a:gd name="adj1" fmla="val 0"/>
              <a:gd name="adj2" fmla="val 50000"/>
            </a:avLst>
          </a:prstGeom>
          <a:solidFill>
            <a:srgbClr val="664F93"/>
          </a:solidFill>
          <a:ln w="12700">
            <a:noFill/>
            <a:miter lim="800000"/>
          </a:ln>
        </p:spPr>
        <p:txBody>
          <a:bodyPr wrap="none" lIns="274320" tIns="73152" rIns="274320" bIns="68563" anchor="ctr" anchorCtr="0"/>
          <a:lstStyle>
            <a:defPPr>
              <a:defRPr kern="1200" smtId="4294967295"/>
            </a:defPPr>
          </a:lstStyle>
          <a:p>
            <a:pPr algn="ctr" defTabSz="4702588">
              <a:defRPr/>
            </a:pPr>
            <a:r>
              <a:rPr lang="en-US" sz="4500" b="1" dirty="0">
                <a:solidFill>
                  <a:schemeClr val="bg1"/>
                </a:solidFill>
                <a:effectLst/>
                <a:latin typeface="Georgia" panose="02040502050405020303" pitchFamily="18" charset="0"/>
                <a:cs typeface="Angsana New" panose="02020603050405020304" pitchFamily="18" charset="-34"/>
              </a:rPr>
              <a:t>Abstract</a:t>
            </a:r>
          </a:p>
        </p:txBody>
      </p:sp>
      <p:sp>
        <p:nvSpPr>
          <p:cNvPr id="79" name="Rectangle 78">
            <a:extLst>
              <a:ext uri="{FF2B5EF4-FFF2-40B4-BE49-F238E27FC236}">
                <a16:creationId xmlns:a16="http://schemas.microsoft.com/office/drawing/2014/main" id="{0F831EE1-8866-4A3E-8CAB-8624A11FF145}"/>
              </a:ext>
            </a:extLst>
          </p:cNvPr>
          <p:cNvSpPr/>
          <p:nvPr/>
        </p:nvSpPr>
        <p:spPr>
          <a:xfrm>
            <a:off x="642220" y="19546944"/>
            <a:ext cx="12630515" cy="129142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latin typeface="+mj-lt"/>
            </a:endParaRPr>
          </a:p>
        </p:txBody>
      </p:sp>
      <p:sp>
        <p:nvSpPr>
          <p:cNvPr id="80" name="TextBox 19">
            <a:extLst>
              <a:ext uri="{FF2B5EF4-FFF2-40B4-BE49-F238E27FC236}">
                <a16:creationId xmlns:a16="http://schemas.microsoft.com/office/drawing/2014/main" id="{45A199C6-0BDE-461E-8044-A335463A4944}"/>
              </a:ext>
            </a:extLst>
          </p:cNvPr>
          <p:cNvSpPr txBox="1">
            <a:spLocks noChangeArrowheads="1"/>
          </p:cNvSpPr>
          <p:nvPr/>
        </p:nvSpPr>
        <p:spPr bwMode="auto">
          <a:xfrm>
            <a:off x="718553" y="19690799"/>
            <a:ext cx="12136218" cy="12834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pPr marL="742950" indent="-742950" algn="just">
              <a:buFont typeface="+mj-lt"/>
              <a:buAutoNum type="arabicPeriod"/>
            </a:pPr>
            <a:r>
              <a:rPr lang="en-US" sz="3600" dirty="0">
                <a:effectLst/>
                <a:latin typeface="Georgia" panose="02040502050405020303" pitchFamily="18" charset="0"/>
              </a:rPr>
              <a:t>Gas exchange through stomata impacts the atmospheric moisture budget of the environment as water vapor is exchanged between plants and the planetary boundary layer during evapotranspiration. Stomata close during dry conditions, inhibiting evapotranspiration (and therefore water vapor exchange) and changing the vapor pressure deficit and humidity of the surrounding atmosphere. </a:t>
            </a:r>
          </a:p>
          <a:p>
            <a:pPr algn="just"/>
            <a:endParaRPr lang="en-US" sz="3600" dirty="0">
              <a:effectLst/>
              <a:latin typeface="Georgia" panose="02040502050405020303" pitchFamily="18" charset="0"/>
            </a:endParaRPr>
          </a:p>
          <a:p>
            <a:pPr marL="742950" indent="-742950" algn="just">
              <a:buFont typeface="+mj-lt"/>
              <a:buAutoNum type="arabicPeriod" startAt="2"/>
            </a:pPr>
            <a:r>
              <a:rPr lang="en-US" sz="3600" dirty="0">
                <a:effectLst/>
                <a:latin typeface="Georgia" panose="02040502050405020303" pitchFamily="18" charset="0"/>
              </a:rPr>
              <a:t>Fisher et al. (2008) proposes a simple parameterization of the soil moisture constraint (</a:t>
            </a:r>
            <a:r>
              <a:rPr lang="en-US" sz="3600" i="1" dirty="0">
                <a:effectLst/>
                <a:latin typeface="Georgia" panose="02040502050405020303" pitchFamily="18" charset="0"/>
              </a:rPr>
              <a:t>f</a:t>
            </a:r>
            <a:r>
              <a:rPr lang="en-US" sz="3600" i="1" baseline="-25000" dirty="0">
                <a:effectLst/>
                <a:latin typeface="Georgia" panose="02040502050405020303" pitchFamily="18" charset="0"/>
              </a:rPr>
              <a:t>SM</a:t>
            </a:r>
            <a:r>
              <a:rPr lang="en-US" sz="3600" dirty="0">
                <a:effectLst/>
                <a:latin typeface="Georgia" panose="02040502050405020303" pitchFamily="18" charset="0"/>
              </a:rPr>
              <a:t>) built upon the biometeorology principles above. </a:t>
            </a:r>
            <a:r>
              <a:rPr lang="en-US" sz="3600" i="1" dirty="0">
                <a:effectLst/>
                <a:latin typeface="Georgia" panose="02040502050405020303" pitchFamily="18" charset="0"/>
              </a:rPr>
              <a:t>f</a:t>
            </a:r>
            <a:r>
              <a:rPr lang="en-US" sz="3600" i="1" baseline="-25000" dirty="0">
                <a:effectLst/>
                <a:latin typeface="Georgia" panose="02040502050405020303" pitchFamily="18" charset="0"/>
              </a:rPr>
              <a:t>SM</a:t>
            </a:r>
            <a:r>
              <a:rPr lang="en-US" sz="3600" dirty="0">
                <a:effectLst/>
                <a:latin typeface="Georgia" panose="02040502050405020303" pitchFamily="18" charset="0"/>
              </a:rPr>
              <a:t> is used in conjunction with other environmental and atmospheric variables to solve for total evapotranspiration.</a:t>
            </a:r>
          </a:p>
          <a:p>
            <a:pPr algn="just"/>
            <a:endParaRPr lang="en-US" sz="3600" dirty="0">
              <a:effectLst/>
              <a:latin typeface="Georgia" panose="02040502050405020303" pitchFamily="18" charset="0"/>
            </a:endParaRPr>
          </a:p>
          <a:p>
            <a:pPr algn="just"/>
            <a:endParaRPr lang="en-US" sz="3600" dirty="0">
              <a:effectLst/>
              <a:latin typeface="Georgia" panose="02040502050405020303" pitchFamily="18" charset="0"/>
            </a:endParaRPr>
          </a:p>
          <a:p>
            <a:pPr marL="742950" indent="-742950" algn="just">
              <a:buFont typeface="+mj-lt"/>
              <a:buAutoNum type="arabicPeriod" startAt="2"/>
            </a:pPr>
            <a:endParaRPr lang="en-US" sz="3600" dirty="0">
              <a:effectLst/>
              <a:latin typeface="Georgia" panose="02040502050405020303" pitchFamily="18" charset="0"/>
            </a:endParaRPr>
          </a:p>
          <a:p>
            <a:pPr marL="742950" indent="-742950" algn="just">
              <a:buFont typeface="+mj-lt"/>
              <a:buAutoNum type="arabicPeriod" startAt="2"/>
            </a:pPr>
            <a:endParaRPr lang="en-US" sz="3600" dirty="0">
              <a:effectLst/>
              <a:latin typeface="Georgia" panose="02040502050405020303" pitchFamily="18" charset="0"/>
            </a:endParaRPr>
          </a:p>
          <a:p>
            <a:pPr algn="just"/>
            <a:endParaRPr lang="en-US" sz="3600" dirty="0">
              <a:effectLst/>
              <a:latin typeface="Georgia" panose="02040502050405020303" pitchFamily="18" charset="0"/>
            </a:endParaRPr>
          </a:p>
          <a:p>
            <a:pPr marL="742950" indent="-742950" algn="just">
              <a:buFont typeface="+mj-lt"/>
              <a:buAutoNum type="arabicPeriod" startAt="3"/>
            </a:pPr>
            <a:r>
              <a:rPr lang="en-US" sz="3600" dirty="0">
                <a:effectLst/>
                <a:latin typeface="Georgia" panose="02040502050405020303" pitchFamily="18" charset="0"/>
              </a:rPr>
              <a:t>Here we show that this soil moisture constraint function can be used as a proxy for the evaporative stress index. This technique greatly simplifies computation of ESI. </a:t>
            </a:r>
          </a:p>
        </p:txBody>
      </p:sp>
      <p:sp>
        <p:nvSpPr>
          <p:cNvPr id="81" name="Rectangle 10">
            <a:extLst>
              <a:ext uri="{FF2B5EF4-FFF2-40B4-BE49-F238E27FC236}">
                <a16:creationId xmlns:a16="http://schemas.microsoft.com/office/drawing/2014/main" id="{868B6862-5CC5-4906-AC03-EA9661AD1346}"/>
              </a:ext>
            </a:extLst>
          </p:cNvPr>
          <p:cNvSpPr>
            <a:spLocks noChangeArrowheads="1"/>
          </p:cNvSpPr>
          <p:nvPr/>
        </p:nvSpPr>
        <p:spPr bwMode="auto">
          <a:xfrm>
            <a:off x="647488" y="18556328"/>
            <a:ext cx="12630516" cy="990616"/>
          </a:xfrm>
          <a:prstGeom prst="snipRoundRect">
            <a:avLst>
              <a:gd name="adj1" fmla="val 0"/>
              <a:gd name="adj2" fmla="val 50000"/>
            </a:avLst>
          </a:prstGeom>
          <a:solidFill>
            <a:srgbClr val="664F93"/>
          </a:solidFill>
          <a:ln w="12700">
            <a:noFill/>
            <a:miter lim="800000"/>
          </a:ln>
        </p:spPr>
        <p:txBody>
          <a:bodyPr wrap="none" lIns="274320" tIns="73152" rIns="274320" bIns="68563" anchor="ctr" anchorCtr="0"/>
          <a:lstStyle>
            <a:defPPr>
              <a:defRPr kern="1200" smtId="4294967295"/>
            </a:defPPr>
          </a:lstStyle>
          <a:p>
            <a:pPr algn="ctr" defTabSz="4702588">
              <a:defRPr/>
            </a:pPr>
            <a:r>
              <a:rPr lang="en-US" sz="4500" b="1" dirty="0">
                <a:solidFill>
                  <a:schemeClr val="bg1"/>
                </a:solidFill>
                <a:effectLst/>
                <a:latin typeface="Georgia" panose="02040502050405020303" pitchFamily="18" charset="0"/>
              </a:rPr>
              <a:t>Background</a:t>
            </a:r>
          </a:p>
        </p:txBody>
      </p:sp>
      <p:sp>
        <p:nvSpPr>
          <p:cNvPr id="82" name="Rectangle 81">
            <a:extLst>
              <a:ext uri="{FF2B5EF4-FFF2-40B4-BE49-F238E27FC236}">
                <a16:creationId xmlns:a16="http://schemas.microsoft.com/office/drawing/2014/main" id="{D026A6A3-D6D2-4951-8B04-EF51015D25DB}"/>
              </a:ext>
            </a:extLst>
          </p:cNvPr>
          <p:cNvSpPr/>
          <p:nvPr/>
        </p:nvSpPr>
        <p:spPr>
          <a:xfrm>
            <a:off x="31033018" y="7867835"/>
            <a:ext cx="12139629" cy="186497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dirty="0">
              <a:latin typeface="+mj-lt"/>
            </a:endParaRPr>
          </a:p>
        </p:txBody>
      </p:sp>
      <p:sp>
        <p:nvSpPr>
          <p:cNvPr id="84" name="Rectangle 10">
            <a:extLst>
              <a:ext uri="{FF2B5EF4-FFF2-40B4-BE49-F238E27FC236}">
                <a16:creationId xmlns:a16="http://schemas.microsoft.com/office/drawing/2014/main" id="{3D96BB99-3F6E-4E73-BA6B-A122D83B12A2}"/>
              </a:ext>
            </a:extLst>
          </p:cNvPr>
          <p:cNvSpPr>
            <a:spLocks noChangeArrowheads="1"/>
          </p:cNvSpPr>
          <p:nvPr/>
        </p:nvSpPr>
        <p:spPr bwMode="auto">
          <a:xfrm>
            <a:off x="31033018" y="7026091"/>
            <a:ext cx="12197699" cy="1121537"/>
          </a:xfrm>
          <a:prstGeom prst="snipRoundRect">
            <a:avLst>
              <a:gd name="adj1" fmla="val 0"/>
              <a:gd name="adj2" fmla="val 50000"/>
            </a:avLst>
          </a:prstGeom>
          <a:solidFill>
            <a:srgbClr val="2E5112"/>
          </a:solidFill>
          <a:ln w="12700">
            <a:noFill/>
            <a:miter lim="800000"/>
          </a:ln>
        </p:spPr>
        <p:txBody>
          <a:bodyPr wrap="none" lIns="274320" tIns="73152" rIns="274320" bIns="68563" anchor="ctr" anchorCtr="0"/>
          <a:lstStyle>
            <a:defPPr>
              <a:defRPr kern="1200" smtId="4294967295"/>
            </a:defPPr>
          </a:lstStyle>
          <a:p>
            <a:pPr algn="ctr" defTabSz="4702588">
              <a:defRPr/>
            </a:pPr>
            <a:r>
              <a:rPr lang="en-US" sz="4500" b="1" dirty="0">
                <a:solidFill>
                  <a:schemeClr val="bg1"/>
                </a:solidFill>
                <a:effectLst/>
                <a:latin typeface="Georgia" panose="02040502050405020303" pitchFamily="18" charset="0"/>
              </a:rPr>
              <a:t>Materials &amp; Methods</a:t>
            </a:r>
          </a:p>
        </p:txBody>
      </p:sp>
      <p:sp>
        <p:nvSpPr>
          <p:cNvPr id="91" name="Rectangle 90">
            <a:extLst>
              <a:ext uri="{FF2B5EF4-FFF2-40B4-BE49-F238E27FC236}">
                <a16:creationId xmlns:a16="http://schemas.microsoft.com/office/drawing/2014/main" id="{65D5CB20-8752-4D75-A601-0EEB3443D27F}"/>
              </a:ext>
            </a:extLst>
          </p:cNvPr>
          <p:cNvSpPr/>
          <p:nvPr/>
        </p:nvSpPr>
        <p:spPr>
          <a:xfrm>
            <a:off x="31033018" y="28207533"/>
            <a:ext cx="12197699" cy="31711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dirty="0">
              <a:latin typeface="+mj-lt"/>
            </a:endParaRPr>
          </a:p>
        </p:txBody>
      </p:sp>
      <p:sp>
        <p:nvSpPr>
          <p:cNvPr id="92" name="TextBox 19">
            <a:extLst>
              <a:ext uri="{FF2B5EF4-FFF2-40B4-BE49-F238E27FC236}">
                <a16:creationId xmlns:a16="http://schemas.microsoft.com/office/drawing/2014/main" id="{B4F3D693-DA0F-454D-94C0-CEAA07C14AE3}"/>
              </a:ext>
            </a:extLst>
          </p:cNvPr>
          <p:cNvSpPr txBox="1">
            <a:spLocks noChangeArrowheads="1"/>
          </p:cNvSpPr>
          <p:nvPr/>
        </p:nvSpPr>
        <p:spPr bwMode="auto">
          <a:xfrm>
            <a:off x="8522129" y="28023588"/>
            <a:ext cx="4572768" cy="1815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US" sz="2800" dirty="0">
                <a:effectLst/>
                <a:latin typeface="Georgia" panose="02040502050405020303" pitchFamily="18" charset="0"/>
              </a:rPr>
              <a:t>VPD: vapor pressure deficit</a:t>
            </a:r>
          </a:p>
          <a:p>
            <a:r>
              <a:rPr lang="en-US" sz="2800" dirty="0">
                <a:effectLst/>
                <a:latin typeface="Georgia" panose="02040502050405020303" pitchFamily="18" charset="0"/>
              </a:rPr>
              <a:t>RH: relative humidity</a:t>
            </a:r>
          </a:p>
          <a:p>
            <a:r>
              <a:rPr lang="el-GR" sz="2800" dirty="0">
                <a:effectLst/>
                <a:latin typeface="Georgia" panose="02040502050405020303" pitchFamily="18" charset="0"/>
              </a:rPr>
              <a:t>β</a:t>
            </a:r>
            <a:r>
              <a:rPr lang="en-US" sz="2800" dirty="0">
                <a:effectLst/>
                <a:latin typeface="Georgia" panose="02040502050405020303" pitchFamily="18" charset="0"/>
              </a:rPr>
              <a:t>: scalar defining sensitivity to VPD</a:t>
            </a:r>
          </a:p>
        </p:txBody>
      </p:sp>
      <p:sp>
        <p:nvSpPr>
          <p:cNvPr id="93" name="Rectangle 10">
            <a:extLst>
              <a:ext uri="{FF2B5EF4-FFF2-40B4-BE49-F238E27FC236}">
                <a16:creationId xmlns:a16="http://schemas.microsoft.com/office/drawing/2014/main" id="{5EDC1F28-88BB-4DAD-9112-B4904B4A7E46}"/>
              </a:ext>
            </a:extLst>
          </p:cNvPr>
          <p:cNvSpPr>
            <a:spLocks noChangeArrowheads="1"/>
          </p:cNvSpPr>
          <p:nvPr/>
        </p:nvSpPr>
        <p:spPr bwMode="auto">
          <a:xfrm>
            <a:off x="31033018" y="27223966"/>
            <a:ext cx="12139629" cy="929109"/>
          </a:xfrm>
          <a:prstGeom prst="snipRoundRect">
            <a:avLst>
              <a:gd name="adj1" fmla="val 0"/>
              <a:gd name="adj2" fmla="val 46622"/>
            </a:avLst>
          </a:prstGeom>
          <a:solidFill>
            <a:srgbClr val="2E5112"/>
          </a:solidFill>
          <a:ln w="12700">
            <a:noFill/>
            <a:miter lim="800000"/>
          </a:ln>
        </p:spPr>
        <p:txBody>
          <a:bodyPr wrap="none" lIns="274320" tIns="73152" rIns="274320" bIns="68563" anchor="ctr" anchorCtr="0"/>
          <a:lstStyle>
            <a:defPPr>
              <a:defRPr kern="1200" smtId="4294967295"/>
            </a:defPPr>
          </a:lstStyle>
          <a:p>
            <a:pPr algn="ctr" defTabSz="4702588">
              <a:defRPr/>
            </a:pPr>
            <a:r>
              <a:rPr lang="en-US" sz="4500" b="1" dirty="0">
                <a:solidFill>
                  <a:schemeClr val="bg1"/>
                </a:solidFill>
                <a:effectLst/>
                <a:latin typeface="Georgia" panose="02040502050405020303" pitchFamily="18" charset="0"/>
              </a:rPr>
              <a:t>Acknowledgements</a:t>
            </a:r>
            <a:r>
              <a:rPr lang="en-US" sz="5000" b="1" dirty="0">
                <a:solidFill>
                  <a:schemeClr val="bg1"/>
                </a:solidFill>
                <a:effectLst/>
                <a:latin typeface="Georgia" panose="02040502050405020303" pitchFamily="18" charset="0"/>
              </a:rPr>
              <a:t> </a:t>
            </a:r>
          </a:p>
        </p:txBody>
      </p:sp>
      <p:pic>
        <p:nvPicPr>
          <p:cNvPr id="4" name="Picture 3" descr="A close up of a sign&#10;&#10;Description automatically generated">
            <a:extLst>
              <a:ext uri="{FF2B5EF4-FFF2-40B4-BE49-F238E27FC236}">
                <a16:creationId xmlns:a16="http://schemas.microsoft.com/office/drawing/2014/main" id="{D636CF7D-1524-AE45-AD8F-48FA54D4AFA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0594" y="1030767"/>
            <a:ext cx="2524910" cy="2524910"/>
          </a:xfrm>
          <a:prstGeom prst="rect">
            <a:avLst/>
          </a:prstGeom>
        </p:spPr>
      </p:pic>
      <p:pic>
        <p:nvPicPr>
          <p:cNvPr id="6" name="Picture 5" descr="A picture containing logo&#10;&#10;Description automatically generated">
            <a:extLst>
              <a:ext uri="{FF2B5EF4-FFF2-40B4-BE49-F238E27FC236}">
                <a16:creationId xmlns:a16="http://schemas.microsoft.com/office/drawing/2014/main" id="{80490013-67F3-DF47-B205-1EC4DB6CC4E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197724" y="1112315"/>
            <a:ext cx="2247290" cy="2443362"/>
          </a:xfrm>
          <a:prstGeom prst="rect">
            <a:avLst/>
          </a:prstGeom>
        </p:spPr>
      </p:pic>
      <p:sp>
        <p:nvSpPr>
          <p:cNvPr id="24" name="Rectangle 23">
            <a:extLst>
              <a:ext uri="{FF2B5EF4-FFF2-40B4-BE49-F238E27FC236}">
                <a16:creationId xmlns:a16="http://schemas.microsoft.com/office/drawing/2014/main" id="{7BFB5B08-BD80-9848-937F-A9829C809D34}"/>
              </a:ext>
            </a:extLst>
          </p:cNvPr>
          <p:cNvSpPr/>
          <p:nvPr/>
        </p:nvSpPr>
        <p:spPr>
          <a:xfrm>
            <a:off x="32121670" y="19546944"/>
            <a:ext cx="10691631" cy="38598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dirty="0">
              <a:latin typeface="+mj-lt"/>
            </a:endParaRPr>
          </a:p>
        </p:txBody>
      </p:sp>
      <p:sp>
        <p:nvSpPr>
          <p:cNvPr id="29" name="Rectangle 10">
            <a:extLst>
              <a:ext uri="{FF2B5EF4-FFF2-40B4-BE49-F238E27FC236}">
                <a16:creationId xmlns:a16="http://schemas.microsoft.com/office/drawing/2014/main" id="{EFB4AB6D-0086-F54B-9E09-9D09FC5C8441}"/>
              </a:ext>
            </a:extLst>
          </p:cNvPr>
          <p:cNvSpPr>
            <a:spLocks noChangeArrowheads="1"/>
          </p:cNvSpPr>
          <p:nvPr/>
        </p:nvSpPr>
        <p:spPr bwMode="auto">
          <a:xfrm>
            <a:off x="14085600" y="6995252"/>
            <a:ext cx="16331474" cy="1176461"/>
          </a:xfrm>
          <a:prstGeom prst="snipRoundRect">
            <a:avLst>
              <a:gd name="adj1" fmla="val 0"/>
              <a:gd name="adj2" fmla="val 50000"/>
            </a:avLst>
          </a:prstGeom>
          <a:solidFill>
            <a:srgbClr val="2D7189"/>
          </a:solidFill>
          <a:ln w="12700">
            <a:noFill/>
            <a:miter lim="800000"/>
          </a:ln>
        </p:spPr>
        <p:txBody>
          <a:bodyPr wrap="none" lIns="274320" tIns="73152" rIns="274320" bIns="68563" anchor="ctr" anchorCtr="0"/>
          <a:lstStyle>
            <a:defPPr>
              <a:defRPr kern="1200" smtId="4294967295"/>
            </a:defPPr>
          </a:lstStyle>
          <a:p>
            <a:pPr algn="ctr" defTabSz="4702588">
              <a:defRPr/>
            </a:pPr>
            <a:r>
              <a:rPr lang="en-US" sz="4500" b="1" dirty="0">
                <a:solidFill>
                  <a:schemeClr val="bg1"/>
                </a:solidFill>
                <a:effectLst/>
                <a:latin typeface="Georgia" panose="02040502050405020303" pitchFamily="18" charset="0"/>
              </a:rPr>
              <a:t>Preliminary Results</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EAC5AB4F-5A13-F840-9F10-46754BA46E4A}"/>
                  </a:ext>
                </a:extLst>
              </p:cNvPr>
              <p:cNvSpPr txBox="1"/>
              <p:nvPr/>
            </p:nvSpPr>
            <p:spPr>
              <a:xfrm>
                <a:off x="31669035" y="14409450"/>
                <a:ext cx="6507166" cy="1206421"/>
              </a:xfrm>
              <a:prstGeom prst="rect">
                <a:avLst/>
              </a:prstGeom>
              <a:noFill/>
            </p:spPr>
            <p:txBody>
              <a:bodyPr wrap="square" rtlCol="0">
                <a:spAutoFit/>
              </a:bodyPr>
              <a:lstStyle/>
              <a:p>
                <a14:m>
                  <m:oMath xmlns:m="http://schemas.openxmlformats.org/officeDocument/2006/math">
                    <m:r>
                      <a:rPr lang="en-US" sz="5000" b="1" i="0" smtClean="0">
                        <a:latin typeface="Cambria Math" panose="02040503050406030204" pitchFamily="18" charset="0"/>
                      </a:rPr>
                      <m:t>𝐋𝐄</m:t>
                    </m:r>
                    <m:r>
                      <a:rPr lang="en-US" sz="5000" b="1" i="0" smtClean="0">
                        <a:latin typeface="Cambria Math" panose="02040503050406030204" pitchFamily="18" charset="0"/>
                      </a:rPr>
                      <m:t>= </m:t>
                    </m:r>
                    <m:r>
                      <a:rPr lang="en-US" sz="5000" b="1" i="0" smtClean="0">
                        <a:latin typeface="Cambria Math" panose="02040503050406030204" pitchFamily="18" charset="0"/>
                        <a:ea typeface="Cambria Math" panose="02040503050406030204" pitchFamily="18" charset="0"/>
                      </a:rPr>
                      <m:t>𝛂</m:t>
                    </m:r>
                    <m:r>
                      <a:rPr lang="en-US" sz="5000" b="1" i="0" smtClean="0">
                        <a:latin typeface="Cambria Math" panose="02040503050406030204" pitchFamily="18" charset="0"/>
                        <a:ea typeface="Cambria Math" panose="02040503050406030204" pitchFamily="18" charset="0"/>
                      </a:rPr>
                      <m:t> </m:t>
                    </m:r>
                    <m:f>
                      <m:fPr>
                        <m:ctrlPr>
                          <a:rPr lang="en-US" sz="5000" b="1" i="1" smtClean="0">
                            <a:latin typeface="Cambria Math" panose="02040503050406030204" pitchFamily="18" charset="0"/>
                            <a:ea typeface="Cambria Math" panose="02040503050406030204" pitchFamily="18" charset="0"/>
                          </a:rPr>
                        </m:ctrlPr>
                      </m:fPr>
                      <m:num>
                        <m:r>
                          <a:rPr lang="en-US" sz="5000" b="1" i="0" smtClean="0">
                            <a:latin typeface="Cambria Math" panose="02040503050406030204" pitchFamily="18" charset="0"/>
                            <a:ea typeface="Cambria Math" panose="02040503050406030204" pitchFamily="18" charset="0"/>
                          </a:rPr>
                          <m:t>𝐬</m:t>
                        </m:r>
                      </m:num>
                      <m:den>
                        <m:r>
                          <a:rPr lang="en-US" sz="5000" b="1" i="0" smtClean="0">
                            <a:latin typeface="Cambria Math" panose="02040503050406030204" pitchFamily="18" charset="0"/>
                            <a:ea typeface="Cambria Math" panose="02040503050406030204" pitchFamily="18" charset="0"/>
                          </a:rPr>
                          <m:t>𝐬</m:t>
                        </m:r>
                        <m:r>
                          <a:rPr lang="en-US" sz="5000" b="1" i="0" smtClean="0">
                            <a:latin typeface="Cambria Math" panose="02040503050406030204" pitchFamily="18" charset="0"/>
                            <a:ea typeface="Cambria Math" panose="02040503050406030204" pitchFamily="18" charset="0"/>
                          </a:rPr>
                          <m:t>+ </m:t>
                        </m:r>
                        <m:r>
                          <a:rPr lang="en-US" sz="5000" b="1" i="0" smtClean="0">
                            <a:latin typeface="Cambria Math" panose="02040503050406030204" pitchFamily="18" charset="0"/>
                            <a:ea typeface="Cambria Math" panose="02040503050406030204" pitchFamily="18" charset="0"/>
                          </a:rPr>
                          <m:t>𝛄</m:t>
                        </m:r>
                      </m:den>
                    </m:f>
                    <m:r>
                      <a:rPr lang="en-US" sz="5000" b="1" i="0" smtClean="0">
                        <a:latin typeface="Cambria Math" panose="02040503050406030204" pitchFamily="18" charset="0"/>
                      </a:rPr>
                      <m:t> </m:t>
                    </m:r>
                  </m:oMath>
                </a14:m>
                <a:r>
                  <a:rPr lang="en-US" sz="5000" b="1" dirty="0"/>
                  <a:t>(R</a:t>
                </a:r>
                <a:r>
                  <a:rPr lang="en-US" sz="5000" b="1" baseline="-25000" dirty="0"/>
                  <a:t>n</a:t>
                </a:r>
                <a:r>
                  <a:rPr lang="en-US" sz="5000" b="1" dirty="0"/>
                  <a:t> – G)</a:t>
                </a:r>
              </a:p>
            </p:txBody>
          </p:sp>
        </mc:Choice>
        <mc:Fallback xmlns="">
          <p:sp>
            <p:nvSpPr>
              <p:cNvPr id="7" name="TextBox 6">
                <a:extLst>
                  <a:ext uri="{FF2B5EF4-FFF2-40B4-BE49-F238E27FC236}">
                    <a16:creationId xmlns:a16="http://schemas.microsoft.com/office/drawing/2014/main" id="{EAC5AB4F-5A13-F840-9F10-46754BA46E4A}"/>
                  </a:ext>
                </a:extLst>
              </p:cNvPr>
              <p:cNvSpPr txBox="1">
                <a:spLocks noRot="1" noChangeAspect="1" noMove="1" noResize="1" noEditPoints="1" noAdjustHandles="1" noChangeArrowheads="1" noChangeShapeType="1" noTextEdit="1"/>
              </p:cNvSpPr>
              <p:nvPr/>
            </p:nvSpPr>
            <p:spPr>
              <a:xfrm>
                <a:off x="31669035" y="14409450"/>
                <a:ext cx="6507166" cy="1206421"/>
              </a:xfrm>
              <a:prstGeom prst="rect">
                <a:avLst/>
              </a:prstGeom>
              <a:blipFill>
                <a:blip r:embed="rId6"/>
                <a:stretch>
                  <a:fillRect l="-1946" t="-5208" b="-208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5" name="TextBox 34">
                <a:extLst>
                  <a:ext uri="{FF2B5EF4-FFF2-40B4-BE49-F238E27FC236}">
                    <a16:creationId xmlns:a16="http://schemas.microsoft.com/office/drawing/2014/main" id="{57F7F973-9B5E-7748-B086-FB2EC3216C3E}"/>
                  </a:ext>
                </a:extLst>
              </p:cNvPr>
              <p:cNvSpPr txBox="1"/>
              <p:nvPr/>
            </p:nvSpPr>
            <p:spPr>
              <a:xfrm>
                <a:off x="1446848" y="28537145"/>
                <a:ext cx="6519027" cy="891078"/>
              </a:xfrm>
              <a:prstGeom prst="rect">
                <a:avLst/>
              </a:prstGeom>
              <a:noFill/>
              <a:ln>
                <a:noFill/>
              </a:ln>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5000" b="1" i="1" smtClean="0">
                              <a:latin typeface="Cambria Math" panose="02040503050406030204" pitchFamily="18" charset="0"/>
                            </a:rPr>
                          </m:ctrlPr>
                        </m:sSubPr>
                        <m:e>
                          <m:r>
                            <a:rPr lang="en-US" sz="5000" b="1" i="1" smtClean="0">
                              <a:latin typeface="Cambria Math" panose="02040503050406030204" pitchFamily="18" charset="0"/>
                            </a:rPr>
                            <m:t>𝒇</m:t>
                          </m:r>
                        </m:e>
                        <m:sub>
                          <m:r>
                            <a:rPr lang="en-US" sz="5000" b="1" i="1" smtClean="0">
                              <a:latin typeface="Cambria Math" panose="02040503050406030204" pitchFamily="18" charset="0"/>
                            </a:rPr>
                            <m:t>𝑺𝑴</m:t>
                          </m:r>
                        </m:sub>
                      </m:sSub>
                      <m:r>
                        <a:rPr lang="en-US" sz="5000" b="1" i="0" smtClean="0">
                          <a:latin typeface="Cambria Math" panose="02040503050406030204" pitchFamily="18" charset="0"/>
                        </a:rPr>
                        <m:t>=</m:t>
                      </m:r>
                      <m:sSup>
                        <m:sSupPr>
                          <m:ctrlPr>
                            <a:rPr lang="en-US" sz="5000" b="1" i="1" smtClean="0">
                              <a:latin typeface="Cambria Math" panose="02040503050406030204" pitchFamily="18" charset="0"/>
                            </a:rPr>
                          </m:ctrlPr>
                        </m:sSupPr>
                        <m:e>
                          <m:r>
                            <a:rPr lang="en-US" sz="5000" b="1" i="0" smtClean="0">
                              <a:latin typeface="Cambria Math" panose="02040503050406030204" pitchFamily="18" charset="0"/>
                            </a:rPr>
                            <m:t>𝐑𝐇</m:t>
                          </m:r>
                        </m:e>
                        <m:sup>
                          <m:r>
                            <a:rPr lang="en-US" sz="5000" b="1" i="0" smtClean="0">
                              <a:latin typeface="Cambria Math" panose="02040503050406030204" pitchFamily="18" charset="0"/>
                            </a:rPr>
                            <m:t>𝐕𝐏𝐃</m:t>
                          </m:r>
                          <m:r>
                            <a:rPr lang="en-US" sz="5000" b="1" i="1" smtClean="0">
                              <a:latin typeface="Cambria Math" panose="02040503050406030204" pitchFamily="18" charset="0"/>
                              <a:ea typeface="Cambria Math" panose="02040503050406030204" pitchFamily="18" charset="0"/>
                            </a:rPr>
                            <m:t>∗</m:t>
                          </m:r>
                          <m:r>
                            <a:rPr lang="en-US" sz="5000" b="1" i="0" smtClean="0">
                              <a:latin typeface="Cambria Math" panose="02040503050406030204" pitchFamily="18" charset="0"/>
                              <a:ea typeface="Cambria Math" panose="02040503050406030204" pitchFamily="18" charset="0"/>
                            </a:rPr>
                            <m:t>𝛃</m:t>
                          </m:r>
                        </m:sup>
                      </m:sSup>
                      <m:r>
                        <a:rPr lang="en-US" sz="5000" b="1" i="0" smtClean="0">
                          <a:latin typeface="Cambria Math" panose="02040503050406030204" pitchFamily="18" charset="0"/>
                        </a:rPr>
                        <m:t> </m:t>
                      </m:r>
                    </m:oMath>
                  </m:oMathPara>
                </a14:m>
                <a:endParaRPr lang="en-US" sz="5000" b="1" dirty="0"/>
              </a:p>
            </p:txBody>
          </p:sp>
        </mc:Choice>
        <mc:Fallback xmlns="">
          <p:sp>
            <p:nvSpPr>
              <p:cNvPr id="35" name="TextBox 34">
                <a:extLst>
                  <a:ext uri="{FF2B5EF4-FFF2-40B4-BE49-F238E27FC236}">
                    <a16:creationId xmlns:a16="http://schemas.microsoft.com/office/drawing/2014/main" id="{57F7F973-9B5E-7748-B086-FB2EC3216C3E}"/>
                  </a:ext>
                </a:extLst>
              </p:cNvPr>
              <p:cNvSpPr txBox="1">
                <a:spLocks noRot="1" noChangeAspect="1" noMove="1" noResize="1" noEditPoints="1" noAdjustHandles="1" noChangeArrowheads="1" noChangeShapeType="1" noTextEdit="1"/>
              </p:cNvSpPr>
              <p:nvPr/>
            </p:nvSpPr>
            <p:spPr>
              <a:xfrm>
                <a:off x="1446848" y="28537145"/>
                <a:ext cx="6519027" cy="891078"/>
              </a:xfrm>
              <a:prstGeom prst="rect">
                <a:avLst/>
              </a:prstGeom>
              <a:blipFill>
                <a:blip r:embed="rId7"/>
                <a:stretch>
                  <a:fillRect b="-35211"/>
                </a:stretch>
              </a:blipFill>
              <a:ln>
                <a:noFill/>
              </a:ln>
            </p:spPr>
            <p:txBody>
              <a:bodyPr/>
              <a:lstStyle/>
              <a:p>
                <a:r>
                  <a:rPr lang="en-US">
                    <a:noFill/>
                  </a:rPr>
                  <a:t> </a:t>
                </a:r>
              </a:p>
            </p:txBody>
          </p:sp>
        </mc:Fallback>
      </mc:AlternateContent>
      <p:sp>
        <p:nvSpPr>
          <p:cNvPr id="43" name="TextBox 19">
            <a:extLst>
              <a:ext uri="{FF2B5EF4-FFF2-40B4-BE49-F238E27FC236}">
                <a16:creationId xmlns:a16="http://schemas.microsoft.com/office/drawing/2014/main" id="{C48C3B44-8B57-A24B-B9F0-5F300F218208}"/>
              </a:ext>
            </a:extLst>
          </p:cNvPr>
          <p:cNvSpPr txBox="1">
            <a:spLocks noChangeArrowheads="1"/>
          </p:cNvSpPr>
          <p:nvPr/>
        </p:nvSpPr>
        <p:spPr bwMode="auto">
          <a:xfrm>
            <a:off x="38378847" y="13679589"/>
            <a:ext cx="4434454" cy="28930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8" tIns="45709" rIns="91418" bIns="45709">
            <a:spAutoFit/>
          </a:bodyPr>
          <a:lstStyle>
            <a:defPPr>
              <a:defRPr kern="1200" smtId="4294967295"/>
            </a:defPPr>
            <a:lvl1pPr eaLnBrk="0" hangingPunct="0">
              <a:defRPr sz="2000">
                <a:solidFill>
                  <a:schemeClr val="tx1"/>
                </a:solidFill>
                <a:latin typeface="Arial"/>
                <a:ea typeface="ＭＳ Ｐゴシック" pitchFamily="-106" charset="-128"/>
              </a:defRPr>
            </a:lvl1pPr>
            <a:lvl2pPr eaLnBrk="0" hangingPunct="0">
              <a:defRPr sz="2000">
                <a:solidFill>
                  <a:schemeClr val="tx1"/>
                </a:solidFill>
                <a:latin typeface="Arial"/>
                <a:ea typeface="ＭＳ Ｐゴシック" pitchFamily="-106" charset="-128"/>
              </a:defRPr>
            </a:lvl2pPr>
            <a:lvl3pPr marL="1143000" indent="-228600" eaLnBrk="0" hangingPunct="0">
              <a:defRPr sz="2000">
                <a:solidFill>
                  <a:schemeClr val="tx1"/>
                </a:solidFill>
                <a:latin typeface="Arial"/>
                <a:ea typeface="ＭＳ Ｐゴシック" pitchFamily="-106" charset="-128"/>
              </a:defRPr>
            </a:lvl3pPr>
            <a:lvl4pPr marL="1600200" indent="-228600" eaLnBrk="0" hangingPunct="0">
              <a:defRPr sz="2000">
                <a:solidFill>
                  <a:schemeClr val="tx1"/>
                </a:solidFill>
                <a:latin typeface="Arial"/>
                <a:ea typeface="ＭＳ Ｐゴシック" pitchFamily="-106" charset="-128"/>
              </a:defRPr>
            </a:lvl4pPr>
            <a:lvl5pPr marL="2057400" indent="-228600" eaLnBrk="0" hangingPunct="0">
              <a:defRPr sz="2000">
                <a:solidFill>
                  <a:schemeClr val="tx1"/>
                </a:solidFill>
                <a:latin typeface="Arial"/>
                <a:ea typeface="ＭＳ Ｐゴシック" pitchFamily="-106" charset="-128"/>
              </a:defRPr>
            </a:lvl5pPr>
            <a:lvl6pPr marL="2514600" indent="-228600" eaLnBrk="0" fontAlgn="base" hangingPunct="0">
              <a:spcBef>
                <a:spcPct val="0"/>
              </a:spcBef>
              <a:spcAft>
                <a:spcPct val="0"/>
              </a:spcAft>
              <a:defRPr sz="2000">
                <a:solidFill>
                  <a:schemeClr val="tx1"/>
                </a:solidFill>
                <a:latin typeface="Arial"/>
                <a:ea typeface="ＭＳ Ｐゴシック" pitchFamily="-106" charset="-128"/>
              </a:defRPr>
            </a:lvl6pPr>
            <a:lvl7pPr marL="2971800" indent="-228600" eaLnBrk="0" fontAlgn="base" hangingPunct="0">
              <a:spcBef>
                <a:spcPct val="0"/>
              </a:spcBef>
              <a:spcAft>
                <a:spcPct val="0"/>
              </a:spcAft>
              <a:defRPr sz="2000">
                <a:solidFill>
                  <a:schemeClr val="tx1"/>
                </a:solidFill>
                <a:latin typeface="Arial"/>
                <a:ea typeface="ＭＳ Ｐゴシック" pitchFamily="-106" charset="-128"/>
              </a:defRPr>
            </a:lvl7pPr>
            <a:lvl8pPr marL="3429000" indent="-228600" eaLnBrk="0" fontAlgn="base" hangingPunct="0">
              <a:spcBef>
                <a:spcPct val="0"/>
              </a:spcBef>
              <a:spcAft>
                <a:spcPct val="0"/>
              </a:spcAft>
              <a:defRPr sz="2000">
                <a:solidFill>
                  <a:schemeClr val="tx1"/>
                </a:solidFill>
                <a:latin typeface="Arial"/>
                <a:ea typeface="ＭＳ Ｐゴシック" pitchFamily="-106" charset="-128"/>
              </a:defRPr>
            </a:lvl8pPr>
            <a:lvl9pPr marL="3886200" indent="-228600" eaLnBrk="0" fontAlgn="base" hangingPunct="0">
              <a:spcBef>
                <a:spcPct val="0"/>
              </a:spcBef>
              <a:spcAft>
                <a:spcPct val="0"/>
              </a:spcAft>
              <a:defRPr sz="2000">
                <a:solidFill>
                  <a:schemeClr val="tx1"/>
                </a:solidFill>
                <a:latin typeface="Arial"/>
                <a:ea typeface="ＭＳ Ｐゴシック" pitchFamily="-106" charset="-128"/>
              </a:defRPr>
            </a:lvl9pPr>
          </a:lstStyle>
          <a:p>
            <a:r>
              <a:rPr lang="en-US" sz="2600" dirty="0">
                <a:effectLst/>
                <a:latin typeface="Georgia" panose="02040502050405020303" pitchFamily="18" charset="0"/>
              </a:rPr>
              <a:t>LE: evapotranspiration</a:t>
            </a:r>
          </a:p>
          <a:p>
            <a:r>
              <a:rPr lang="el-GR" sz="2600" dirty="0">
                <a:effectLst/>
                <a:latin typeface="Georgia" panose="02040502050405020303" pitchFamily="18" charset="0"/>
              </a:rPr>
              <a:t>α</a:t>
            </a:r>
            <a:r>
              <a:rPr lang="en-US" sz="2600" dirty="0">
                <a:effectLst/>
                <a:latin typeface="Georgia" panose="02040502050405020303" pitchFamily="18" charset="0"/>
              </a:rPr>
              <a:t>: Priestley-Taylor constant</a:t>
            </a:r>
          </a:p>
          <a:p>
            <a:r>
              <a:rPr lang="en-US" sz="2600" dirty="0">
                <a:effectLst/>
                <a:latin typeface="Georgia" panose="02040502050405020303" pitchFamily="18" charset="0"/>
              </a:rPr>
              <a:t>s: slope of the saturation vapor pressure curve</a:t>
            </a:r>
          </a:p>
          <a:p>
            <a:r>
              <a:rPr lang="el-GR" sz="2600" dirty="0">
                <a:effectLst/>
                <a:latin typeface="Georgia" panose="02040502050405020303" pitchFamily="18" charset="0"/>
              </a:rPr>
              <a:t>γ</a:t>
            </a:r>
            <a:r>
              <a:rPr lang="en-US" sz="2600" dirty="0">
                <a:effectLst/>
                <a:latin typeface="Georgia" panose="02040502050405020303" pitchFamily="18" charset="0"/>
              </a:rPr>
              <a:t>: psychrometric constant</a:t>
            </a:r>
          </a:p>
          <a:p>
            <a:r>
              <a:rPr lang="en-US" sz="2600" dirty="0">
                <a:effectLst/>
                <a:latin typeface="Georgia" panose="02040502050405020303" pitchFamily="18" charset="0"/>
              </a:rPr>
              <a:t>R</a:t>
            </a:r>
            <a:r>
              <a:rPr lang="en-US" sz="2600" baseline="-25000" dirty="0">
                <a:effectLst/>
                <a:latin typeface="Georgia" panose="02040502050405020303" pitchFamily="18" charset="0"/>
              </a:rPr>
              <a:t>n</a:t>
            </a:r>
            <a:r>
              <a:rPr lang="en-US" sz="2600" dirty="0">
                <a:effectLst/>
                <a:latin typeface="Georgia" panose="02040502050405020303" pitchFamily="18" charset="0"/>
              </a:rPr>
              <a:t>: net incoming radiation</a:t>
            </a:r>
          </a:p>
          <a:p>
            <a:r>
              <a:rPr lang="en-US" sz="2600" dirty="0">
                <a:effectLst/>
                <a:latin typeface="Georgia" panose="02040502050405020303" pitchFamily="18" charset="0"/>
              </a:rPr>
              <a:t>G: soil heat flux</a:t>
            </a:r>
          </a:p>
        </p:txBody>
      </p:sp>
      <p:sp>
        <p:nvSpPr>
          <p:cNvPr id="12" name="TextBox 11">
            <a:extLst>
              <a:ext uri="{FF2B5EF4-FFF2-40B4-BE49-F238E27FC236}">
                <a16:creationId xmlns:a16="http://schemas.microsoft.com/office/drawing/2014/main" id="{780A96D6-D16F-2344-8681-3C37B10A3EF3}"/>
              </a:ext>
            </a:extLst>
          </p:cNvPr>
          <p:cNvSpPr txBox="1"/>
          <p:nvPr/>
        </p:nvSpPr>
        <p:spPr>
          <a:xfrm>
            <a:off x="14130638" y="31601729"/>
            <a:ext cx="29110965" cy="923330"/>
          </a:xfrm>
          <a:prstGeom prst="rect">
            <a:avLst/>
          </a:prstGeom>
          <a:noFill/>
        </p:spPr>
        <p:txBody>
          <a:bodyPr wrap="square" rtlCol="0">
            <a:spAutoFit/>
          </a:bodyPr>
          <a:lstStyle/>
          <a:p>
            <a:r>
              <a:rPr lang="en-US" sz="2800" b="1" dirty="0">
                <a:latin typeface="Georgia" panose="02040502050405020303" pitchFamily="18" charset="0"/>
              </a:rPr>
              <a:t>References: </a:t>
            </a:r>
          </a:p>
          <a:p>
            <a:pPr algn="just"/>
            <a:r>
              <a:rPr lang="en-US" sz="2600" dirty="0">
                <a:effectLst/>
              </a:rPr>
              <a:t>Joshua B. Fisher, 2008, Global estimates of the land-atmosphere water flux based on monthly AVHRR and ISLSCP-II data, validated at 16 FLUXNET sites (Journal Article): </a:t>
            </a:r>
            <a:r>
              <a:rPr lang="en-US" sz="2600" i="1" dirty="0">
                <a:effectLst/>
              </a:rPr>
              <a:t>Remote Sensing of Environment</a:t>
            </a:r>
            <a:r>
              <a:rPr lang="en-US" sz="2600" dirty="0">
                <a:effectLst/>
              </a:rPr>
              <a:t>.</a:t>
            </a:r>
            <a:endParaRPr lang="en-US" sz="2600" dirty="0">
              <a:latin typeface="Georgia" panose="02040502050405020303" pitchFamily="18" charset="0"/>
            </a:endParaRPr>
          </a:p>
        </p:txBody>
      </p:sp>
      <p:sp>
        <p:nvSpPr>
          <p:cNvPr id="13" name="TextBox 12">
            <a:extLst>
              <a:ext uri="{FF2B5EF4-FFF2-40B4-BE49-F238E27FC236}">
                <a16:creationId xmlns:a16="http://schemas.microsoft.com/office/drawing/2014/main" id="{1C590E98-E4F5-A047-BF7C-27079236FEA6}"/>
              </a:ext>
            </a:extLst>
          </p:cNvPr>
          <p:cNvSpPr txBox="1"/>
          <p:nvPr/>
        </p:nvSpPr>
        <p:spPr>
          <a:xfrm>
            <a:off x="31223413" y="28302552"/>
            <a:ext cx="11589888" cy="2862322"/>
          </a:xfrm>
          <a:prstGeom prst="rect">
            <a:avLst/>
          </a:prstGeom>
          <a:noFill/>
        </p:spPr>
        <p:txBody>
          <a:bodyPr wrap="square" rtlCol="0">
            <a:spAutoFit/>
          </a:bodyPr>
          <a:lstStyle/>
          <a:p>
            <a:pPr algn="just"/>
            <a:r>
              <a:rPr lang="en-US" sz="3600" dirty="0">
                <a:latin typeface="Georgia" panose="02040502050405020303" pitchFamily="18" charset="0"/>
              </a:rPr>
              <a:t>This poster highlights preliminary work for the author’s undergraduate honors thesis in Atmospheric Sciences, advised by Dennis Baldocchi. Many thanks to Dennis for his continued help and guidance– this work would not be possible without him!</a:t>
            </a:r>
          </a:p>
        </p:txBody>
      </p:sp>
      <p:sp>
        <p:nvSpPr>
          <p:cNvPr id="46" name="TextBox 45">
            <a:extLst>
              <a:ext uri="{FF2B5EF4-FFF2-40B4-BE49-F238E27FC236}">
                <a16:creationId xmlns:a16="http://schemas.microsoft.com/office/drawing/2014/main" id="{C9D495F2-F052-924B-BE17-767CD93E9B34}"/>
              </a:ext>
            </a:extLst>
          </p:cNvPr>
          <p:cNvSpPr txBox="1"/>
          <p:nvPr/>
        </p:nvSpPr>
        <p:spPr>
          <a:xfrm>
            <a:off x="31224175" y="8180808"/>
            <a:ext cx="11314733" cy="19266813"/>
          </a:xfrm>
          <a:prstGeom prst="rect">
            <a:avLst/>
          </a:prstGeom>
          <a:noFill/>
        </p:spPr>
        <p:txBody>
          <a:bodyPr wrap="square" rtlCol="0">
            <a:spAutoFit/>
          </a:bodyPr>
          <a:lstStyle/>
          <a:p>
            <a:pPr algn="ctr"/>
            <a:r>
              <a:rPr lang="en-US" sz="4200" b="1" u="sng" dirty="0">
                <a:latin typeface="Georgia" panose="02040502050405020303" pitchFamily="18" charset="0"/>
              </a:rPr>
              <a:t>Data</a:t>
            </a:r>
          </a:p>
          <a:p>
            <a:pPr algn="just"/>
            <a:r>
              <a:rPr lang="en-US" sz="3600" dirty="0">
                <a:latin typeface="Georgia" panose="02040502050405020303" pitchFamily="18" charset="0"/>
              </a:rPr>
              <a:t>Eddy covariance data from FLUXNET 2015, averaged monthly</a:t>
            </a:r>
          </a:p>
          <a:p>
            <a:pPr algn="just"/>
            <a:endParaRPr lang="en-US" sz="3600" dirty="0">
              <a:latin typeface="Georgia" panose="02040502050405020303" pitchFamily="18" charset="0"/>
            </a:endParaRPr>
          </a:p>
          <a:p>
            <a:pPr algn="ctr"/>
            <a:r>
              <a:rPr lang="en-US" sz="4200" b="1" u="sng" dirty="0">
                <a:latin typeface="Georgia" panose="02040502050405020303" pitchFamily="18" charset="0"/>
              </a:rPr>
              <a:t>Methods</a:t>
            </a:r>
          </a:p>
          <a:p>
            <a:pPr marL="571500" indent="-571500" algn="just">
              <a:buFont typeface="Wingdings" pitchFamily="2" charset="2"/>
              <a:buChar char="Ø"/>
            </a:pPr>
            <a:r>
              <a:rPr lang="en-US" sz="3600" dirty="0">
                <a:latin typeface="Georgia" panose="02040502050405020303" pitchFamily="18" charset="0"/>
              </a:rPr>
              <a:t>The Fisher ESI parameterization is evaluated against the Priestley-Taylor model for evapotranspiration, which relies on knowledge about the energy balance of the system. </a:t>
            </a:r>
          </a:p>
          <a:p>
            <a:pPr algn="just"/>
            <a:endParaRPr lang="en-US" sz="3600" dirty="0">
              <a:latin typeface="Georgia" panose="02040502050405020303" pitchFamily="18" charset="0"/>
            </a:endParaRPr>
          </a:p>
          <a:p>
            <a:pPr algn="just"/>
            <a:endParaRPr lang="en-US" sz="3600" dirty="0">
              <a:latin typeface="Georgia" panose="02040502050405020303" pitchFamily="18" charset="0"/>
            </a:endParaRPr>
          </a:p>
          <a:p>
            <a:pPr algn="just"/>
            <a:endParaRPr lang="en-US" sz="3600" dirty="0">
              <a:latin typeface="Georgia" panose="02040502050405020303" pitchFamily="18" charset="0"/>
            </a:endParaRPr>
          </a:p>
          <a:p>
            <a:pPr algn="just"/>
            <a:endParaRPr lang="en-US" sz="3600" dirty="0">
              <a:latin typeface="Georgia" panose="02040502050405020303" pitchFamily="18" charset="0"/>
            </a:endParaRPr>
          </a:p>
          <a:p>
            <a:pPr algn="just"/>
            <a:endParaRPr lang="en-US" sz="3600" dirty="0">
              <a:latin typeface="Georgia" panose="02040502050405020303" pitchFamily="18" charset="0"/>
            </a:endParaRPr>
          </a:p>
          <a:p>
            <a:pPr algn="just"/>
            <a:endParaRPr lang="en-US" sz="3600" dirty="0">
              <a:latin typeface="Georgia" panose="02040502050405020303" pitchFamily="18" charset="0"/>
            </a:endParaRPr>
          </a:p>
          <a:p>
            <a:pPr marL="571500" indent="-571500" algn="just">
              <a:buFont typeface="Wingdings" pitchFamily="2" charset="2"/>
              <a:buChar char="Ø"/>
            </a:pPr>
            <a:r>
              <a:rPr lang="en-US" sz="3600" i="1" dirty="0">
                <a:latin typeface="Georgia" panose="02040502050405020303" pitchFamily="18" charset="0"/>
              </a:rPr>
              <a:t>Evaluation by ecotype, using FLUXNET 2015 data</a:t>
            </a:r>
            <a:r>
              <a:rPr lang="en-US" sz="3600" dirty="0">
                <a:latin typeface="Georgia" panose="02040502050405020303" pitchFamily="18" charset="0"/>
              </a:rPr>
              <a:t>: </a:t>
            </a:r>
          </a:p>
          <a:p>
            <a:pPr marL="1485900" lvl="2" indent="-571500" algn="just">
              <a:buFont typeface="Arial" panose="020B0604020202020204" pitchFamily="34" charset="0"/>
              <a:buChar char="•"/>
            </a:pPr>
            <a:r>
              <a:rPr lang="en-US" sz="3600" dirty="0">
                <a:latin typeface="Georgia" panose="02040502050405020303" pitchFamily="18" charset="0"/>
              </a:rPr>
              <a:t>Priestley Taylor evapotranspiration is computed using energy fluxes and atmospheric data from FLUXNET 2015. </a:t>
            </a:r>
          </a:p>
          <a:p>
            <a:pPr marL="1485900" lvl="2" indent="-571500" algn="just">
              <a:buFont typeface="Arial" panose="020B0604020202020204" pitchFamily="34" charset="0"/>
              <a:buChar char="•"/>
            </a:pPr>
            <a:r>
              <a:rPr lang="en-US" sz="3600" dirty="0">
                <a:latin typeface="Georgia" panose="02040502050405020303" pitchFamily="18" charset="0"/>
              </a:rPr>
              <a:t>The scalar beta value is computed for each ecotype, and then used to calculate ESI with the Fisher parameterization.</a:t>
            </a:r>
          </a:p>
          <a:p>
            <a:pPr marL="571500" indent="-571500" algn="just">
              <a:buFont typeface="Wingdings" pitchFamily="2" charset="2"/>
              <a:buChar char="Ø"/>
            </a:pPr>
            <a:r>
              <a:rPr lang="en-US" sz="3600" i="1" dirty="0">
                <a:latin typeface="Georgia" panose="02040502050405020303" pitchFamily="18" charset="0"/>
              </a:rPr>
              <a:t>Evaluation using a planetary boundary layer (PBL</a:t>
            </a:r>
            <a:r>
              <a:rPr lang="en-US" sz="3600" i="1">
                <a:latin typeface="Georgia" panose="02040502050405020303" pitchFamily="18" charset="0"/>
              </a:rPr>
              <a:t>) model:</a:t>
            </a:r>
            <a:endParaRPr lang="en-US" sz="3600" i="1" dirty="0">
              <a:latin typeface="Georgia" panose="02040502050405020303" pitchFamily="18" charset="0"/>
            </a:endParaRPr>
          </a:p>
          <a:p>
            <a:pPr marL="1485900" lvl="2" indent="-571500" algn="just">
              <a:buFont typeface="Arial" panose="020B0604020202020204" pitchFamily="34" charset="0"/>
              <a:buChar char="•"/>
            </a:pPr>
            <a:r>
              <a:rPr lang="en-US" sz="3600" dirty="0">
                <a:latin typeface="Georgia" panose="02040502050405020303" pitchFamily="18" charset="0"/>
              </a:rPr>
              <a:t>Energy fluxes simulated in a PBL model are used to compute Priestley Taylor  evapotranspiration against different beta values</a:t>
            </a:r>
          </a:p>
          <a:p>
            <a:pPr algn="just"/>
            <a:endParaRPr lang="en-US" sz="3800" b="1" dirty="0">
              <a:latin typeface="Georgia" panose="02040502050405020303" pitchFamily="18" charset="0"/>
            </a:endParaRPr>
          </a:p>
          <a:p>
            <a:pPr algn="ctr"/>
            <a:r>
              <a:rPr lang="en-US" sz="4200" b="1" u="sng" dirty="0">
                <a:latin typeface="Georgia" panose="02040502050405020303" pitchFamily="18" charset="0"/>
              </a:rPr>
              <a:t>Code</a:t>
            </a:r>
            <a:endParaRPr lang="en-US" sz="4200" u="sng" dirty="0">
              <a:solidFill>
                <a:schemeClr val="bg2">
                  <a:lumMod val="25000"/>
                </a:schemeClr>
              </a:solidFill>
              <a:latin typeface="Georgia" panose="02040502050405020303" pitchFamily="18" charset="0"/>
            </a:endParaRPr>
          </a:p>
          <a:p>
            <a:pPr algn="just"/>
            <a:r>
              <a:rPr lang="en-US" sz="3600" dirty="0">
                <a:latin typeface="Georgia" panose="02040502050405020303" pitchFamily="18" charset="0"/>
              </a:rPr>
              <a:t>Code for this project is documented and easily accessible online as a Jupyter Book hosted by GitHub.</a:t>
            </a:r>
          </a:p>
          <a:p>
            <a:pPr algn="just"/>
            <a:r>
              <a:rPr lang="en-US" sz="3500" u="sng" dirty="0">
                <a:solidFill>
                  <a:schemeClr val="bg2">
                    <a:lumMod val="50000"/>
                  </a:schemeClr>
                </a:solidFill>
                <a:latin typeface="Georgia" panose="02040502050405020303" pitchFamily="18" charset="0"/>
                <a:hlinkClick r:id="rId8">
                  <a:extLst>
                    <a:ext uri="{A12FA001-AC4F-418D-AE19-62706E023703}">
                      <ahyp:hlinkClr xmlns:ahyp="http://schemas.microsoft.com/office/drawing/2018/hyperlinkcolor" val="tx"/>
                    </a:ext>
                  </a:extLst>
                </a:hlinkClick>
              </a:rPr>
              <a:t>https://nicolejkeeney.github.io/fluxnet_ESI/home.html</a:t>
            </a:r>
            <a:endParaRPr lang="en-US" sz="3500" u="sng" dirty="0">
              <a:solidFill>
                <a:schemeClr val="bg2">
                  <a:lumMod val="50000"/>
                </a:schemeClr>
              </a:solidFill>
              <a:latin typeface="Georgia" panose="02040502050405020303" pitchFamily="18" charset="0"/>
            </a:endParaRPr>
          </a:p>
          <a:p>
            <a:pPr algn="just"/>
            <a:endParaRPr lang="en-US" sz="3800" dirty="0">
              <a:latin typeface="Georgia" panose="02040502050405020303" pitchFamily="18" charset="0"/>
            </a:endParaRPr>
          </a:p>
        </p:txBody>
      </p:sp>
      <p:sp>
        <p:nvSpPr>
          <p:cNvPr id="52" name="Rectangle 51">
            <a:extLst>
              <a:ext uri="{FF2B5EF4-FFF2-40B4-BE49-F238E27FC236}">
                <a16:creationId xmlns:a16="http://schemas.microsoft.com/office/drawing/2014/main" id="{FDC5EE50-66DF-EE43-BDEF-01B281D7FE24}"/>
              </a:ext>
            </a:extLst>
          </p:cNvPr>
          <p:cNvSpPr/>
          <p:nvPr/>
        </p:nvSpPr>
        <p:spPr>
          <a:xfrm>
            <a:off x="14061682" y="8171714"/>
            <a:ext cx="16331474" cy="1834588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a:latin typeface="+mj-lt"/>
            </a:endParaRPr>
          </a:p>
        </p:txBody>
      </p:sp>
      <p:pic>
        <p:nvPicPr>
          <p:cNvPr id="17" name="Picture 16" descr="Chart, scatter chart&#10;&#10;Description automatically generated">
            <a:extLst>
              <a:ext uri="{FF2B5EF4-FFF2-40B4-BE49-F238E27FC236}">
                <a16:creationId xmlns:a16="http://schemas.microsoft.com/office/drawing/2014/main" id="{21460840-51E0-3241-ADC5-AF4818A15550}"/>
              </a:ext>
            </a:extLst>
          </p:cNvPr>
          <p:cNvPicPr>
            <a:picLocks noChangeAspect="1"/>
          </p:cNvPicPr>
          <p:nvPr/>
        </p:nvPicPr>
        <p:blipFill rotWithShape="1">
          <a:blip r:embed="rId9">
            <a:extLst>
              <a:ext uri="{28A0092B-C50C-407E-A947-70E740481C1C}">
                <a14:useLocalDpi xmlns:a14="http://schemas.microsoft.com/office/drawing/2010/main" val="0"/>
              </a:ext>
            </a:extLst>
          </a:blip>
          <a:srcRect l="4301" r="5710"/>
          <a:stretch/>
        </p:blipFill>
        <p:spPr>
          <a:xfrm>
            <a:off x="14135061" y="17843620"/>
            <a:ext cx="10061225" cy="8386600"/>
          </a:xfrm>
          <a:prstGeom prst="rect">
            <a:avLst/>
          </a:prstGeom>
        </p:spPr>
      </p:pic>
      <p:pic>
        <p:nvPicPr>
          <p:cNvPr id="19" name="Picture 18" descr="Chart, scatter chart&#10;&#10;Description automatically generated">
            <a:extLst>
              <a:ext uri="{FF2B5EF4-FFF2-40B4-BE49-F238E27FC236}">
                <a16:creationId xmlns:a16="http://schemas.microsoft.com/office/drawing/2014/main" id="{5D28BBF9-E3AF-B647-B8F9-E7A68B797AF6}"/>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4146923" y="9172873"/>
            <a:ext cx="10169510" cy="7384499"/>
          </a:xfrm>
          <a:prstGeom prst="rect">
            <a:avLst/>
          </a:prstGeom>
        </p:spPr>
      </p:pic>
      <p:sp>
        <p:nvSpPr>
          <p:cNvPr id="20" name="TextBox 19">
            <a:extLst>
              <a:ext uri="{FF2B5EF4-FFF2-40B4-BE49-F238E27FC236}">
                <a16:creationId xmlns:a16="http://schemas.microsoft.com/office/drawing/2014/main" id="{A9FAC9AA-4FE2-464D-BB7A-397382BB705E}"/>
              </a:ext>
            </a:extLst>
          </p:cNvPr>
          <p:cNvSpPr txBox="1"/>
          <p:nvPr/>
        </p:nvSpPr>
        <p:spPr>
          <a:xfrm>
            <a:off x="16231957" y="8301915"/>
            <a:ext cx="12649200" cy="738664"/>
          </a:xfrm>
          <a:prstGeom prst="rect">
            <a:avLst/>
          </a:prstGeom>
          <a:noFill/>
        </p:spPr>
        <p:txBody>
          <a:bodyPr wrap="square" rtlCol="0">
            <a:spAutoFit/>
          </a:bodyPr>
          <a:lstStyle/>
          <a:p>
            <a:r>
              <a:rPr lang="en-US" sz="4200" b="1" u="sng" dirty="0"/>
              <a:t>Evaluation by ecotype, using FLUXNET 2015 data</a:t>
            </a:r>
          </a:p>
        </p:txBody>
      </p:sp>
      <p:sp>
        <p:nvSpPr>
          <p:cNvPr id="59" name="TextBox 58">
            <a:extLst>
              <a:ext uri="{FF2B5EF4-FFF2-40B4-BE49-F238E27FC236}">
                <a16:creationId xmlns:a16="http://schemas.microsoft.com/office/drawing/2014/main" id="{F3900EB4-63AD-B043-B979-6B44B2F0E3F4}"/>
              </a:ext>
            </a:extLst>
          </p:cNvPr>
          <p:cNvSpPr txBox="1"/>
          <p:nvPr/>
        </p:nvSpPr>
        <p:spPr>
          <a:xfrm>
            <a:off x="16537177" y="17247581"/>
            <a:ext cx="12038760" cy="738664"/>
          </a:xfrm>
          <a:prstGeom prst="rect">
            <a:avLst/>
          </a:prstGeom>
          <a:noFill/>
        </p:spPr>
        <p:txBody>
          <a:bodyPr wrap="square" rtlCol="0">
            <a:spAutoFit/>
          </a:bodyPr>
          <a:lstStyle/>
          <a:p>
            <a:r>
              <a:rPr lang="en-US" sz="4200" b="1" u="sng" dirty="0"/>
              <a:t>Evaluation using a planetary boundary layer model</a:t>
            </a:r>
          </a:p>
        </p:txBody>
      </p:sp>
      <p:sp>
        <p:nvSpPr>
          <p:cNvPr id="34" name="TextBox 33">
            <a:extLst>
              <a:ext uri="{FF2B5EF4-FFF2-40B4-BE49-F238E27FC236}">
                <a16:creationId xmlns:a16="http://schemas.microsoft.com/office/drawing/2014/main" id="{8314F095-3291-4A46-9483-2BCDA01FFC8C}"/>
              </a:ext>
            </a:extLst>
          </p:cNvPr>
          <p:cNvSpPr txBox="1"/>
          <p:nvPr/>
        </p:nvSpPr>
        <p:spPr>
          <a:xfrm>
            <a:off x="24519079" y="9572538"/>
            <a:ext cx="5505605" cy="7294305"/>
          </a:xfrm>
          <a:prstGeom prst="rect">
            <a:avLst/>
          </a:prstGeom>
          <a:noFill/>
        </p:spPr>
        <p:txBody>
          <a:bodyPr wrap="square" rtlCol="0">
            <a:spAutoFit/>
          </a:bodyPr>
          <a:lstStyle/>
          <a:p>
            <a:r>
              <a:rPr lang="en-US" sz="3600" i="1" dirty="0">
                <a:effectLst/>
                <a:latin typeface="Georgia" panose="02040502050405020303" pitchFamily="18" charset="0"/>
              </a:rPr>
              <a:t>Main takeaway: ESI parameterization is a good fit for arid, non-forested ecosystems</a:t>
            </a:r>
          </a:p>
          <a:p>
            <a:pPr marL="571500" indent="-571500">
              <a:buFont typeface="Arial" panose="020B0604020202020204" pitchFamily="34" charset="0"/>
              <a:buChar char="•"/>
            </a:pPr>
            <a:r>
              <a:rPr lang="en-US" sz="3600" dirty="0">
                <a:latin typeface="Georgia" panose="02040502050405020303" pitchFamily="18" charset="0"/>
              </a:rPr>
              <a:t>Ecotypes with best fit (smallest sum of square residuals) to Priestley Taylor are used to compute a best fit </a:t>
            </a:r>
            <a:r>
              <a:rPr lang="el-GR" sz="3600" dirty="0">
                <a:effectLst/>
                <a:latin typeface="Georgia" panose="02040502050405020303" pitchFamily="18" charset="0"/>
              </a:rPr>
              <a:t>β</a:t>
            </a:r>
            <a:r>
              <a:rPr lang="en-US" sz="3600" dirty="0">
                <a:latin typeface="Georgia" panose="02040502050405020303" pitchFamily="18" charset="0"/>
              </a:rPr>
              <a:t> value </a:t>
            </a:r>
          </a:p>
          <a:p>
            <a:pPr marL="571500" indent="-571500">
              <a:buFont typeface="Arial" panose="020B0604020202020204" pitchFamily="34" charset="0"/>
              <a:buChar char="•"/>
            </a:pPr>
            <a:r>
              <a:rPr lang="el-GR" sz="3600" dirty="0">
                <a:effectLst/>
                <a:latin typeface="Georgia" panose="02040502050405020303" pitchFamily="18" charset="0"/>
              </a:rPr>
              <a:t>β </a:t>
            </a:r>
            <a:r>
              <a:rPr lang="en-US" sz="3600" dirty="0">
                <a:latin typeface="Georgia" panose="02040502050405020303" pitchFamily="18" charset="0"/>
              </a:rPr>
              <a:t>= 1.34</a:t>
            </a:r>
          </a:p>
          <a:p>
            <a:pPr marL="571500" indent="-571500">
              <a:buFont typeface="Arial" panose="020B0604020202020204" pitchFamily="34" charset="0"/>
              <a:buChar char="•"/>
            </a:pPr>
            <a:endParaRPr lang="en-US" sz="3600" dirty="0">
              <a:latin typeface="Georgia" panose="02040502050405020303" pitchFamily="18" charset="0"/>
            </a:endParaRPr>
          </a:p>
          <a:p>
            <a:endParaRPr lang="en-US" sz="3600" dirty="0">
              <a:latin typeface="Georgia" panose="02040502050405020303" pitchFamily="18" charset="0"/>
            </a:endParaRPr>
          </a:p>
        </p:txBody>
      </p:sp>
      <p:sp>
        <p:nvSpPr>
          <p:cNvPr id="64" name="Rectangle 10">
            <a:extLst>
              <a:ext uri="{FF2B5EF4-FFF2-40B4-BE49-F238E27FC236}">
                <a16:creationId xmlns:a16="http://schemas.microsoft.com/office/drawing/2014/main" id="{0E131D18-6F47-1C4A-83EE-F7E3EFCFC963}"/>
              </a:ext>
            </a:extLst>
          </p:cNvPr>
          <p:cNvSpPr>
            <a:spLocks noChangeArrowheads="1"/>
          </p:cNvSpPr>
          <p:nvPr/>
        </p:nvSpPr>
        <p:spPr bwMode="auto">
          <a:xfrm>
            <a:off x="14103754" y="27130631"/>
            <a:ext cx="16331474" cy="977597"/>
          </a:xfrm>
          <a:prstGeom prst="snipRoundRect">
            <a:avLst>
              <a:gd name="adj1" fmla="val 0"/>
              <a:gd name="adj2" fmla="val 46622"/>
            </a:avLst>
          </a:prstGeom>
          <a:solidFill>
            <a:srgbClr val="2D7189"/>
          </a:solidFill>
          <a:ln w="12700">
            <a:noFill/>
            <a:miter lim="800000"/>
          </a:ln>
        </p:spPr>
        <p:txBody>
          <a:bodyPr wrap="none" lIns="274320" tIns="73152" rIns="274320" bIns="68563" anchor="ctr" anchorCtr="0"/>
          <a:lstStyle>
            <a:defPPr>
              <a:defRPr kern="1200" smtId="4294967295"/>
            </a:defPPr>
          </a:lstStyle>
          <a:p>
            <a:pPr algn="ctr" defTabSz="4702588">
              <a:defRPr/>
            </a:pPr>
            <a:r>
              <a:rPr lang="en-US" sz="4500" b="1" dirty="0">
                <a:solidFill>
                  <a:schemeClr val="bg1"/>
                </a:solidFill>
                <a:effectLst/>
                <a:latin typeface="Georgia" panose="02040502050405020303" pitchFamily="18" charset="0"/>
              </a:rPr>
              <a:t>Conclusion</a:t>
            </a:r>
            <a:endParaRPr lang="en-US" sz="5000" b="1" dirty="0">
              <a:solidFill>
                <a:schemeClr val="bg1"/>
              </a:solidFill>
              <a:effectLst/>
              <a:latin typeface="Georgia" panose="02040502050405020303" pitchFamily="18" charset="0"/>
            </a:endParaRPr>
          </a:p>
        </p:txBody>
      </p:sp>
      <p:sp>
        <p:nvSpPr>
          <p:cNvPr id="65" name="Rectangle 64">
            <a:extLst>
              <a:ext uri="{FF2B5EF4-FFF2-40B4-BE49-F238E27FC236}">
                <a16:creationId xmlns:a16="http://schemas.microsoft.com/office/drawing/2014/main" id="{F0DE6025-5CB5-A341-9C81-C6D2F6490981}"/>
              </a:ext>
            </a:extLst>
          </p:cNvPr>
          <p:cNvSpPr/>
          <p:nvPr/>
        </p:nvSpPr>
        <p:spPr>
          <a:xfrm>
            <a:off x="14103754" y="28108228"/>
            <a:ext cx="16331474" cy="32704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kern="1200" smtId="4294967295"/>
            </a:defPPr>
          </a:lstStyle>
          <a:p>
            <a:pPr algn="ctr"/>
            <a:endParaRPr lang="en-US" sz="9600" dirty="0">
              <a:latin typeface="+mj-lt"/>
            </a:endParaRPr>
          </a:p>
        </p:txBody>
      </p:sp>
      <p:sp>
        <p:nvSpPr>
          <p:cNvPr id="66" name="TextBox 65">
            <a:extLst>
              <a:ext uri="{FF2B5EF4-FFF2-40B4-BE49-F238E27FC236}">
                <a16:creationId xmlns:a16="http://schemas.microsoft.com/office/drawing/2014/main" id="{726B1E0C-0A6A-3C47-8F27-6F3CB39C8520}"/>
              </a:ext>
            </a:extLst>
          </p:cNvPr>
          <p:cNvSpPr txBox="1"/>
          <p:nvPr/>
        </p:nvSpPr>
        <p:spPr>
          <a:xfrm>
            <a:off x="24168587" y="18366983"/>
            <a:ext cx="5838512" cy="7848302"/>
          </a:xfrm>
          <a:prstGeom prst="rect">
            <a:avLst/>
          </a:prstGeom>
          <a:noFill/>
        </p:spPr>
        <p:txBody>
          <a:bodyPr wrap="square" rtlCol="0">
            <a:spAutoFit/>
          </a:bodyPr>
          <a:lstStyle/>
          <a:p>
            <a:r>
              <a:rPr lang="en-US" sz="3600" i="1" dirty="0">
                <a:effectLst/>
                <a:latin typeface="Georgia" panose="02040502050405020303" pitchFamily="18" charset="0"/>
              </a:rPr>
              <a:t>Main takeaway: ESI parametrization is a good fit for energy balance ESI across a range of simulated conditions and </a:t>
            </a:r>
            <a:r>
              <a:rPr lang="el-GR" sz="3600" i="1" dirty="0">
                <a:effectLst/>
                <a:latin typeface="Georgia" panose="02040502050405020303" pitchFamily="18" charset="0"/>
              </a:rPr>
              <a:t>β</a:t>
            </a:r>
            <a:r>
              <a:rPr lang="en-US" sz="3600" i="1" dirty="0">
                <a:effectLst/>
                <a:latin typeface="Georgia" panose="02040502050405020303" pitchFamily="18" charset="0"/>
              </a:rPr>
              <a:t> values</a:t>
            </a:r>
          </a:p>
          <a:p>
            <a:pPr marL="571500" indent="-571500">
              <a:buFont typeface="Arial" panose="020B0604020202020204" pitchFamily="34" charset="0"/>
              <a:buChar char="•"/>
            </a:pPr>
            <a:r>
              <a:rPr lang="en-US" sz="3600" dirty="0">
                <a:effectLst/>
                <a:latin typeface="Georgia" panose="02040502050405020303" pitchFamily="18" charset="0"/>
              </a:rPr>
              <a:t>Graph shows Priestley Taylor ESI (ET-PBL) and ESI parameterization (f(RH)) approximately linear, indicating good fit </a:t>
            </a:r>
          </a:p>
          <a:p>
            <a:pPr marL="571500" indent="-571500">
              <a:buFont typeface="Arial" panose="020B0604020202020204" pitchFamily="34" charset="0"/>
              <a:buChar char="•"/>
            </a:pPr>
            <a:r>
              <a:rPr lang="en-US" sz="3600" dirty="0">
                <a:effectLst/>
                <a:latin typeface="Georgia" panose="02040502050405020303" pitchFamily="18" charset="0"/>
              </a:rPr>
              <a:t>Arbitrary </a:t>
            </a:r>
            <a:r>
              <a:rPr lang="el-GR" sz="3600" dirty="0">
                <a:effectLst/>
                <a:latin typeface="Georgia" panose="02040502050405020303" pitchFamily="18" charset="0"/>
              </a:rPr>
              <a:t>β</a:t>
            </a:r>
            <a:r>
              <a:rPr lang="en-US" sz="3600" dirty="0">
                <a:effectLst/>
                <a:latin typeface="Georgia" panose="02040502050405020303" pitchFamily="18" charset="0"/>
              </a:rPr>
              <a:t> chosen for simulation </a:t>
            </a:r>
            <a:endParaRPr lang="en-US" sz="3600" dirty="0">
              <a:latin typeface="Georgia" panose="02040502050405020303" pitchFamily="18" charset="0"/>
            </a:endParaRPr>
          </a:p>
          <a:p>
            <a:endParaRPr lang="en-US" sz="3600" dirty="0">
              <a:latin typeface="Georgia" panose="02040502050405020303" pitchFamily="18" charset="0"/>
            </a:endParaRPr>
          </a:p>
        </p:txBody>
      </p:sp>
      <p:sp>
        <p:nvSpPr>
          <p:cNvPr id="37" name="TextBox 36">
            <a:extLst>
              <a:ext uri="{FF2B5EF4-FFF2-40B4-BE49-F238E27FC236}">
                <a16:creationId xmlns:a16="http://schemas.microsoft.com/office/drawing/2014/main" id="{306817F6-D265-D54A-9FED-89C07B8AFD8A}"/>
              </a:ext>
            </a:extLst>
          </p:cNvPr>
          <p:cNvSpPr txBox="1"/>
          <p:nvPr/>
        </p:nvSpPr>
        <p:spPr>
          <a:xfrm>
            <a:off x="14395921" y="28331263"/>
            <a:ext cx="15779279" cy="2862322"/>
          </a:xfrm>
          <a:prstGeom prst="rect">
            <a:avLst/>
          </a:prstGeom>
          <a:noFill/>
        </p:spPr>
        <p:txBody>
          <a:bodyPr wrap="square" rtlCol="0">
            <a:spAutoFit/>
          </a:bodyPr>
          <a:lstStyle/>
          <a:p>
            <a:pPr marL="571500" indent="-571500">
              <a:buFont typeface="Arial" panose="020B0604020202020204" pitchFamily="34" charset="0"/>
              <a:buChar char="•"/>
            </a:pPr>
            <a:r>
              <a:rPr lang="en-US" sz="3600" dirty="0">
                <a:latin typeface="Georgia" panose="02040502050405020303" pitchFamily="18" charset="0"/>
              </a:rPr>
              <a:t>Vapor pressure deficit and relative humidity, along with a scalar </a:t>
            </a:r>
            <a:r>
              <a:rPr lang="el-GR" sz="3600" dirty="0">
                <a:effectLst/>
                <a:latin typeface="Georgia" panose="02040502050405020303" pitchFamily="18" charset="0"/>
              </a:rPr>
              <a:t>β </a:t>
            </a:r>
            <a:r>
              <a:rPr lang="en-US" sz="3600" dirty="0">
                <a:effectLst/>
                <a:latin typeface="Georgia" panose="02040502050405020303" pitchFamily="18" charset="0"/>
              </a:rPr>
              <a:t>term, </a:t>
            </a:r>
            <a:r>
              <a:rPr lang="en-US" sz="3600" dirty="0">
                <a:latin typeface="Georgia" panose="02040502050405020303" pitchFamily="18" charset="0"/>
              </a:rPr>
              <a:t>can be used as an accurate measure of  soil moisture for arid, non-forested ecosystems such as savannahs </a:t>
            </a:r>
            <a:r>
              <a:rPr lang="en-US" sz="3600">
                <a:latin typeface="Georgia" panose="02040502050405020303" pitchFamily="18" charset="0"/>
              </a:rPr>
              <a:t>and grasslands.</a:t>
            </a:r>
            <a:endParaRPr lang="en-US" sz="3600" dirty="0">
              <a:latin typeface="Georgia" panose="02040502050405020303" pitchFamily="18" charset="0"/>
            </a:endParaRPr>
          </a:p>
          <a:p>
            <a:pPr marL="571500" indent="-571500">
              <a:buFont typeface="Arial" panose="020B0604020202020204" pitchFamily="34" charset="0"/>
              <a:buChar char="•"/>
            </a:pPr>
            <a:r>
              <a:rPr lang="en-US" sz="3600" dirty="0">
                <a:latin typeface="Georgia" panose="02040502050405020303" pitchFamily="18" charset="0"/>
              </a:rPr>
              <a:t>Further evolution of this project will involve more rigorous statistical analysis using Akaike information criterion. </a:t>
            </a:r>
          </a:p>
        </p:txBody>
      </p:sp>
    </p:spTree>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ponderingpeacock|09-2018"/>
</p:tagLst>
</file>

<file path=ppt/theme/theme1.xml><?xml version="1.0" encoding="utf-8"?>
<a:theme xmlns:a="http://schemas.openxmlformats.org/drawingml/2006/main" name="Default Design">
  <a:themeElements>
    <a:clrScheme name="Metro">
      <a:dk1>
        <a:sysClr val="windowText" lastClr="000000"/>
      </a:dk1>
      <a:lt1>
        <a:sysClr val="window" lastClr="FFFFFF"/>
      </a:lt1>
      <a:dk2>
        <a:srgbClr val="4E5B6F"/>
      </a:dk2>
      <a:lt2>
        <a:srgbClr val="D6ECFF"/>
      </a:lt2>
      <a:accent1>
        <a:srgbClr val="7FD13B"/>
      </a:accent1>
      <a:accent2>
        <a:srgbClr val="EA157A"/>
      </a:accent2>
      <a:accent3>
        <a:srgbClr val="FEB80A"/>
      </a:accent3>
      <a:accent4>
        <a:srgbClr val="00ADDC"/>
      </a:accent4>
      <a:accent5>
        <a:srgbClr val="738AC8"/>
      </a:accent5>
      <a:accent6>
        <a:srgbClr val="1AB39F"/>
      </a:accent6>
      <a:hlink>
        <a:srgbClr val="EB8803"/>
      </a:hlink>
      <a:folHlink>
        <a:srgbClr val="5F7791"/>
      </a:folHlink>
    </a:clrScheme>
    <a:fontScheme name="Default Design">
      <a:majorFont>
        <a:latin typeface="Times New Roman"/>
        <a:ea typeface="Arial"/>
        <a:cs typeface="Arial"/>
      </a:majorFont>
      <a:minorFont>
        <a:latin typeface="Times New Roman"/>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outerShdw blurRad="38100" dist="38100" dir="2700000" algn="tl">
                <a:srgbClr val="000000">
                  <a:alpha val="43137"/>
                </a:srgbClr>
              </a:outerShdw>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outerShdw blurRad="38100" dist="38100" dir="2700000" algn="tl">
                <a:srgbClr val="000000">
                  <a:alpha val="43137"/>
                </a:srgbClr>
              </a:outerShdw>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2399</TotalTime>
  <Words>757</Words>
  <Application>Microsoft Macintosh PowerPoint</Application>
  <PresentationFormat>Custom</PresentationFormat>
  <Paragraphs>66</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Cambria Math</vt:lpstr>
      <vt:lpstr>Arial</vt:lpstr>
      <vt:lpstr>Wingdings</vt:lpstr>
      <vt:lpstr>Georgia</vt:lpstr>
      <vt:lpstr>Times New Roman</vt:lpstr>
      <vt:lpstr>Default Design</vt:lpstr>
      <vt:lpstr>PowerPoint Presentation</vt:lpstr>
    </vt:vector>
  </TitlesOfParts>
  <Company>Graphicsland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 for a scientific poster</dc:title>
  <dc:subject>Free Poster Presentation Example</dc:subject>
  <dc:creator>Graphicsland/MakeSigns.com</dc:creator>
  <cp:keywords>scientific, research, template, custom, poster, presentation, symposium, printing, PowerPoint, create, design, example, sample, download</cp:keywords>
  <dc:description>This is a free template from MakeSigns.com to help you create the perfect scientific poster.</dc:description>
  <cp:lastModifiedBy>Nicole Keeney</cp:lastModifiedBy>
  <cp:revision>164</cp:revision>
  <cp:lastPrinted>2000-08-03T00:31:24Z</cp:lastPrinted>
  <dcterms:modified xsi:type="dcterms:W3CDTF">2020-10-05T05:33:47Z</dcterms:modified>
  <cp:category>research posters template</cp:category>
</cp:coreProperties>
</file>

<file path=docProps/thumbnail.jpeg>
</file>